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64.xml" ContentType="application/vnd.openxmlformats-officedocument.presentationml.tags+xml"/>
  <Override PartName="/ppt/notesSlides/notesSlide3.xml" ContentType="application/vnd.openxmlformats-officedocument.presentationml.notesSlide+xml"/>
  <Override PartName="/ppt/tags/tag65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257" r:id="rId2"/>
    <p:sldId id="268" r:id="rId3"/>
    <p:sldId id="269" r:id="rId4"/>
    <p:sldId id="276" r:id="rId5"/>
    <p:sldId id="262" r:id="rId6"/>
    <p:sldId id="278" r:id="rId7"/>
    <p:sldId id="279" r:id="rId8"/>
    <p:sldId id="263" r:id="rId9"/>
    <p:sldId id="281" r:id="rId10"/>
    <p:sldId id="282" r:id="rId11"/>
    <p:sldId id="283" r:id="rId12"/>
    <p:sldId id="320" r:id="rId13"/>
    <p:sldId id="285" r:id="rId14"/>
    <p:sldId id="288" r:id="rId15"/>
    <p:sldId id="289" r:id="rId16"/>
    <p:sldId id="286" r:id="rId17"/>
    <p:sldId id="290" r:id="rId18"/>
    <p:sldId id="291" r:id="rId19"/>
    <p:sldId id="292" r:id="rId20"/>
    <p:sldId id="293" r:id="rId21"/>
    <p:sldId id="294" r:id="rId22"/>
    <p:sldId id="296" r:id="rId23"/>
    <p:sldId id="299" r:id="rId24"/>
    <p:sldId id="300" r:id="rId25"/>
    <p:sldId id="301" r:id="rId26"/>
    <p:sldId id="302" r:id="rId27"/>
    <p:sldId id="297" r:id="rId28"/>
    <p:sldId id="304" r:id="rId29"/>
    <p:sldId id="305" r:id="rId30"/>
    <p:sldId id="306" r:id="rId31"/>
    <p:sldId id="307" r:id="rId32"/>
    <p:sldId id="309" r:id="rId33"/>
    <p:sldId id="310" r:id="rId34"/>
    <p:sldId id="311" r:id="rId35"/>
    <p:sldId id="312" r:id="rId36"/>
    <p:sldId id="314" r:id="rId37"/>
    <p:sldId id="313" r:id="rId38"/>
    <p:sldId id="315" r:id="rId39"/>
    <p:sldId id="316" r:id="rId40"/>
    <p:sldId id="317" r:id="rId41"/>
    <p:sldId id="319" r:id="rId42"/>
  </p:sldIdLst>
  <p:sldSz cx="12192000" cy="6858000"/>
  <p:notesSz cx="6858000" cy="9144000"/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6">
          <p15:clr>
            <a:srgbClr val="A4A3A4"/>
          </p15:clr>
        </p15:guide>
        <p15:guide id="2" pos="38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3" d="100"/>
          <a:sy n="93" d="100"/>
        </p:scale>
        <p:origin x="116" y="48"/>
      </p:cViewPr>
      <p:guideLst>
        <p:guide orient="horz" pos="2206"/>
        <p:guide pos="384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7.pn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zh-CN" altLang="en-US"/>
              <a:t>一致收敛证明了无穷多连续函数的和等于他们的和函数</a:t>
            </a:r>
          </a:p>
          <a:p>
            <a:r>
              <a:rPr lang="zh-CN" altLang="en-US"/>
              <a:t>无穷多函数的导数和积分的和分别等于他们的和函数的导数及积分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2023/9/4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18097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586105" y="1799590"/>
            <a:ext cx="1101915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91160" algn="ctr"/>
            <a:r>
              <a:rPr lang="zh-CN" sz="6000" b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数学物理方法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04715" y="3805555"/>
            <a:ext cx="47034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400"/>
              <a:t>授课：苏有琦</a:t>
            </a:r>
          </a:p>
          <a:p>
            <a:pPr algn="l" fontAlgn="auto">
              <a:lnSpc>
                <a:spcPct val="150000"/>
              </a:lnSpc>
            </a:pPr>
            <a:r>
              <a:rPr lang="zh-CN" altLang="en-US" sz="2400"/>
              <a:t>邮箱：</a:t>
            </a:r>
            <a:r>
              <a:rPr lang="en-US" altLang="zh-CN" sz="2400"/>
              <a:t>syq@cuit.edu.cn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42545" y="-26733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597535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无外界驱动力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7000" y="1405890"/>
            <a:ext cx="6836410" cy="387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</a:rPr>
              <a:t>、确定物理量、建立坐标系：</a:t>
            </a: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考虑一根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长度为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L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水平放置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的弦，取弦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平衡时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所在的直线为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x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轴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，弦的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两个端点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固定在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x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=0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和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x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=L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处。</a:t>
            </a: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假定弦在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初始t=0时刻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的形状被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函数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Φ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(x)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描述，它表示弦上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任意点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x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离开平衡位置的位移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(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右图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)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；在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t&gt;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0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时，弦在平衡位置附近振动。</a:t>
            </a: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我们确定</a:t>
            </a:r>
            <a:r>
              <a:rPr lang="zh-CN" altLang="en-US" sz="20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在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任意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t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时刻</a:t>
            </a:r>
            <a:r>
              <a:rPr lang="zh-CN" altLang="en-US" sz="20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，处于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任意位置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x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（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0&lt;x&lt;L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）</a:t>
            </a:r>
            <a:r>
              <a:rPr lang="zh-CN" altLang="en-US" sz="20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弦点离开其平衡位置</a:t>
            </a:r>
            <a:r>
              <a:rPr lang="zh-CN" altLang="en-US" sz="20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位移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u(x,t)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。</a:t>
            </a:r>
          </a:p>
        </p:txBody>
      </p:sp>
      <p:cxnSp>
        <p:nvCxnSpPr>
          <p:cNvPr id="2" name="直接箭头连接符 1"/>
          <p:cNvCxnSpPr/>
          <p:nvPr/>
        </p:nvCxnSpPr>
        <p:spPr>
          <a:xfrm>
            <a:off x="7734935" y="422846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7696835" y="202501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567930" y="425767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1557635" y="38036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79030" y="1688465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Φ(x)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750175" y="3159125"/>
            <a:ext cx="3147060" cy="1073150"/>
          </a:xfrm>
          <a:custGeom>
            <a:avLst/>
            <a:gdLst>
              <a:gd name="connisteX0" fmla="*/ 0 w 3147060"/>
              <a:gd name="connsiteY0" fmla="*/ 1066272 h 1073257"/>
              <a:gd name="connisteX1" fmla="*/ 40005 w 3147060"/>
              <a:gd name="connsiteY1" fmla="*/ 992612 h 1073257"/>
              <a:gd name="connisteX2" fmla="*/ 87630 w 3147060"/>
              <a:gd name="connsiteY2" fmla="*/ 911332 h 1073257"/>
              <a:gd name="connisteX3" fmla="*/ 107315 w 3147060"/>
              <a:gd name="connsiteY3" fmla="*/ 844022 h 1073257"/>
              <a:gd name="connisteX4" fmla="*/ 147955 w 3147060"/>
              <a:gd name="connsiteY4" fmla="*/ 776712 h 1073257"/>
              <a:gd name="connisteX5" fmla="*/ 188595 w 3147060"/>
              <a:gd name="connsiteY5" fmla="*/ 709402 h 1073257"/>
              <a:gd name="connisteX6" fmla="*/ 262890 w 3147060"/>
              <a:gd name="connsiteY6" fmla="*/ 642092 h 1073257"/>
              <a:gd name="connisteX7" fmla="*/ 336550 w 3147060"/>
              <a:gd name="connsiteY7" fmla="*/ 581132 h 1073257"/>
              <a:gd name="connisteX8" fmla="*/ 384175 w 3147060"/>
              <a:gd name="connsiteY8" fmla="*/ 493502 h 1073257"/>
              <a:gd name="connisteX9" fmla="*/ 451485 w 3147060"/>
              <a:gd name="connsiteY9" fmla="*/ 419842 h 1073257"/>
              <a:gd name="connisteX10" fmla="*/ 505460 w 3147060"/>
              <a:gd name="connsiteY10" fmla="*/ 345547 h 1073257"/>
              <a:gd name="connisteX11" fmla="*/ 552450 w 3147060"/>
              <a:gd name="connsiteY11" fmla="*/ 264267 h 1073257"/>
              <a:gd name="connisteX12" fmla="*/ 619760 w 3147060"/>
              <a:gd name="connsiteY12" fmla="*/ 190607 h 1073257"/>
              <a:gd name="connisteX13" fmla="*/ 687070 w 3147060"/>
              <a:gd name="connsiteY13" fmla="*/ 142982 h 1073257"/>
              <a:gd name="connisteX14" fmla="*/ 754380 w 3147060"/>
              <a:gd name="connsiteY14" fmla="*/ 109327 h 1073257"/>
              <a:gd name="connisteX15" fmla="*/ 821690 w 3147060"/>
              <a:gd name="connsiteY15" fmla="*/ 102977 h 1073257"/>
              <a:gd name="connisteX16" fmla="*/ 895985 w 3147060"/>
              <a:gd name="connsiteY16" fmla="*/ 69322 h 1073257"/>
              <a:gd name="connisteX17" fmla="*/ 990600 w 3147060"/>
              <a:gd name="connsiteY17" fmla="*/ 49002 h 1073257"/>
              <a:gd name="connisteX18" fmla="*/ 1084580 w 3147060"/>
              <a:gd name="connsiteY18" fmla="*/ 28682 h 1073257"/>
              <a:gd name="connisteX19" fmla="*/ 1158875 w 3147060"/>
              <a:gd name="connsiteY19" fmla="*/ 21697 h 1073257"/>
              <a:gd name="connisteX20" fmla="*/ 1226185 w 3147060"/>
              <a:gd name="connsiteY20" fmla="*/ 8362 h 1073257"/>
              <a:gd name="connisteX21" fmla="*/ 1300480 w 3147060"/>
              <a:gd name="connsiteY21" fmla="*/ 2012 h 1073257"/>
              <a:gd name="connisteX22" fmla="*/ 1381125 w 3147060"/>
              <a:gd name="connsiteY22" fmla="*/ 2012 h 1073257"/>
              <a:gd name="connisteX23" fmla="*/ 1449070 w 3147060"/>
              <a:gd name="connsiteY23" fmla="*/ 21697 h 1073257"/>
              <a:gd name="connisteX24" fmla="*/ 1543050 w 3147060"/>
              <a:gd name="connsiteY24" fmla="*/ 82657 h 1073257"/>
              <a:gd name="connisteX25" fmla="*/ 1624330 w 3147060"/>
              <a:gd name="connsiteY25" fmla="*/ 149967 h 1073257"/>
              <a:gd name="connisteX26" fmla="*/ 1711325 w 3147060"/>
              <a:gd name="connsiteY26" fmla="*/ 210927 h 1073257"/>
              <a:gd name="connisteX27" fmla="*/ 1779270 w 3147060"/>
              <a:gd name="connsiteY27" fmla="*/ 284587 h 1073257"/>
              <a:gd name="connisteX28" fmla="*/ 1866900 w 3147060"/>
              <a:gd name="connsiteY28" fmla="*/ 351897 h 1073257"/>
              <a:gd name="connisteX29" fmla="*/ 1947545 w 3147060"/>
              <a:gd name="connsiteY29" fmla="*/ 386187 h 1073257"/>
              <a:gd name="connisteX30" fmla="*/ 2021840 w 3147060"/>
              <a:gd name="connsiteY30" fmla="*/ 426192 h 1073257"/>
              <a:gd name="connisteX31" fmla="*/ 2089150 w 3147060"/>
              <a:gd name="connsiteY31" fmla="*/ 446512 h 1073257"/>
              <a:gd name="connisteX32" fmla="*/ 2156460 w 3147060"/>
              <a:gd name="connsiteY32" fmla="*/ 487152 h 1073257"/>
              <a:gd name="connisteX33" fmla="*/ 2251075 w 3147060"/>
              <a:gd name="connsiteY33" fmla="*/ 507472 h 1073257"/>
              <a:gd name="connisteX34" fmla="*/ 2331720 w 3147060"/>
              <a:gd name="connsiteY34" fmla="*/ 520807 h 1073257"/>
              <a:gd name="connisteX35" fmla="*/ 2399030 w 3147060"/>
              <a:gd name="connsiteY35" fmla="*/ 520807 h 1073257"/>
              <a:gd name="connisteX36" fmla="*/ 2466340 w 3147060"/>
              <a:gd name="connsiteY36" fmla="*/ 520807 h 1073257"/>
              <a:gd name="connisteX37" fmla="*/ 2553970 w 3147060"/>
              <a:gd name="connsiteY37" fmla="*/ 520807 h 1073257"/>
              <a:gd name="connisteX38" fmla="*/ 2621280 w 3147060"/>
              <a:gd name="connsiteY38" fmla="*/ 520807 h 1073257"/>
              <a:gd name="connisteX39" fmla="*/ 2688590 w 3147060"/>
              <a:gd name="connsiteY39" fmla="*/ 547477 h 1073257"/>
              <a:gd name="connisteX40" fmla="*/ 2762885 w 3147060"/>
              <a:gd name="connsiteY40" fmla="*/ 581132 h 1073257"/>
              <a:gd name="connisteX41" fmla="*/ 2823845 w 3147060"/>
              <a:gd name="connsiteY41" fmla="*/ 655427 h 1073257"/>
              <a:gd name="connisteX42" fmla="*/ 2870835 w 3147060"/>
              <a:gd name="connsiteY42" fmla="*/ 722737 h 1073257"/>
              <a:gd name="connisteX43" fmla="*/ 2951480 w 3147060"/>
              <a:gd name="connsiteY43" fmla="*/ 783697 h 1073257"/>
              <a:gd name="connisteX44" fmla="*/ 3025775 w 3147060"/>
              <a:gd name="connsiteY44" fmla="*/ 851007 h 1073257"/>
              <a:gd name="connisteX45" fmla="*/ 3093085 w 3147060"/>
              <a:gd name="connsiteY45" fmla="*/ 931652 h 1073257"/>
              <a:gd name="connisteX46" fmla="*/ 3100070 w 3147060"/>
              <a:gd name="connsiteY46" fmla="*/ 998962 h 1073257"/>
              <a:gd name="connisteX47" fmla="*/ 3147060 w 3147060"/>
              <a:gd name="connsiteY47" fmla="*/ 1073257 h 107325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</a:cxnLst>
            <a:rect l="l" t="t" r="r" b="b"/>
            <a:pathLst>
              <a:path w="3147060" h="1073257">
                <a:moveTo>
                  <a:pt x="0" y="1066272"/>
                </a:moveTo>
                <a:cubicBezTo>
                  <a:pt x="6985" y="1052937"/>
                  <a:pt x="22225" y="1023727"/>
                  <a:pt x="40005" y="992612"/>
                </a:cubicBezTo>
                <a:cubicBezTo>
                  <a:pt x="57785" y="961497"/>
                  <a:pt x="74295" y="941177"/>
                  <a:pt x="87630" y="911332"/>
                </a:cubicBezTo>
                <a:cubicBezTo>
                  <a:pt x="100965" y="881487"/>
                  <a:pt x="95250" y="870692"/>
                  <a:pt x="107315" y="844022"/>
                </a:cubicBezTo>
                <a:cubicBezTo>
                  <a:pt x="119380" y="817352"/>
                  <a:pt x="131445" y="803382"/>
                  <a:pt x="147955" y="776712"/>
                </a:cubicBezTo>
                <a:cubicBezTo>
                  <a:pt x="164465" y="750042"/>
                  <a:pt x="165735" y="736072"/>
                  <a:pt x="188595" y="709402"/>
                </a:cubicBezTo>
                <a:cubicBezTo>
                  <a:pt x="211455" y="682732"/>
                  <a:pt x="233045" y="667492"/>
                  <a:pt x="262890" y="642092"/>
                </a:cubicBezTo>
                <a:cubicBezTo>
                  <a:pt x="292735" y="616692"/>
                  <a:pt x="312420" y="610977"/>
                  <a:pt x="336550" y="581132"/>
                </a:cubicBezTo>
                <a:cubicBezTo>
                  <a:pt x="360680" y="551287"/>
                  <a:pt x="361315" y="525887"/>
                  <a:pt x="384175" y="493502"/>
                </a:cubicBezTo>
                <a:cubicBezTo>
                  <a:pt x="407035" y="461117"/>
                  <a:pt x="427355" y="449687"/>
                  <a:pt x="451485" y="419842"/>
                </a:cubicBezTo>
                <a:cubicBezTo>
                  <a:pt x="475615" y="389997"/>
                  <a:pt x="485140" y="376662"/>
                  <a:pt x="505460" y="345547"/>
                </a:cubicBezTo>
                <a:cubicBezTo>
                  <a:pt x="525780" y="314432"/>
                  <a:pt x="529590" y="295382"/>
                  <a:pt x="552450" y="264267"/>
                </a:cubicBezTo>
                <a:cubicBezTo>
                  <a:pt x="575310" y="233152"/>
                  <a:pt x="593090" y="214737"/>
                  <a:pt x="619760" y="190607"/>
                </a:cubicBezTo>
                <a:cubicBezTo>
                  <a:pt x="646430" y="166477"/>
                  <a:pt x="660400" y="159492"/>
                  <a:pt x="687070" y="142982"/>
                </a:cubicBezTo>
                <a:cubicBezTo>
                  <a:pt x="713740" y="126472"/>
                  <a:pt x="727710" y="117582"/>
                  <a:pt x="754380" y="109327"/>
                </a:cubicBezTo>
                <a:cubicBezTo>
                  <a:pt x="781050" y="101072"/>
                  <a:pt x="793115" y="111232"/>
                  <a:pt x="821690" y="102977"/>
                </a:cubicBezTo>
                <a:cubicBezTo>
                  <a:pt x="850265" y="94722"/>
                  <a:pt x="862330" y="80117"/>
                  <a:pt x="895985" y="69322"/>
                </a:cubicBezTo>
                <a:cubicBezTo>
                  <a:pt x="929640" y="58527"/>
                  <a:pt x="953135" y="57257"/>
                  <a:pt x="990600" y="49002"/>
                </a:cubicBezTo>
                <a:cubicBezTo>
                  <a:pt x="1028065" y="40747"/>
                  <a:pt x="1050925" y="34397"/>
                  <a:pt x="1084580" y="28682"/>
                </a:cubicBezTo>
                <a:cubicBezTo>
                  <a:pt x="1118235" y="22967"/>
                  <a:pt x="1130300" y="25507"/>
                  <a:pt x="1158875" y="21697"/>
                </a:cubicBezTo>
                <a:cubicBezTo>
                  <a:pt x="1187450" y="17887"/>
                  <a:pt x="1197610" y="12172"/>
                  <a:pt x="1226185" y="8362"/>
                </a:cubicBezTo>
                <a:cubicBezTo>
                  <a:pt x="1254760" y="4552"/>
                  <a:pt x="1269365" y="3282"/>
                  <a:pt x="1300480" y="2012"/>
                </a:cubicBezTo>
                <a:cubicBezTo>
                  <a:pt x="1331595" y="742"/>
                  <a:pt x="1351280" y="-1798"/>
                  <a:pt x="1381125" y="2012"/>
                </a:cubicBezTo>
                <a:cubicBezTo>
                  <a:pt x="1410970" y="5822"/>
                  <a:pt x="1416685" y="5822"/>
                  <a:pt x="1449070" y="21697"/>
                </a:cubicBezTo>
                <a:cubicBezTo>
                  <a:pt x="1481455" y="37572"/>
                  <a:pt x="1508125" y="57257"/>
                  <a:pt x="1543050" y="82657"/>
                </a:cubicBezTo>
                <a:cubicBezTo>
                  <a:pt x="1577975" y="108057"/>
                  <a:pt x="1590675" y="124567"/>
                  <a:pt x="1624330" y="149967"/>
                </a:cubicBezTo>
                <a:cubicBezTo>
                  <a:pt x="1657985" y="175367"/>
                  <a:pt x="1680210" y="184257"/>
                  <a:pt x="1711325" y="210927"/>
                </a:cubicBezTo>
                <a:cubicBezTo>
                  <a:pt x="1742440" y="237597"/>
                  <a:pt x="1748155" y="256647"/>
                  <a:pt x="1779270" y="284587"/>
                </a:cubicBezTo>
                <a:cubicBezTo>
                  <a:pt x="1810385" y="312527"/>
                  <a:pt x="1833245" y="331577"/>
                  <a:pt x="1866900" y="351897"/>
                </a:cubicBezTo>
                <a:cubicBezTo>
                  <a:pt x="1900555" y="372217"/>
                  <a:pt x="1916430" y="371582"/>
                  <a:pt x="1947545" y="386187"/>
                </a:cubicBezTo>
                <a:cubicBezTo>
                  <a:pt x="1978660" y="400792"/>
                  <a:pt x="1993265" y="414127"/>
                  <a:pt x="2021840" y="426192"/>
                </a:cubicBezTo>
                <a:cubicBezTo>
                  <a:pt x="2050415" y="438257"/>
                  <a:pt x="2062480" y="434447"/>
                  <a:pt x="2089150" y="446512"/>
                </a:cubicBezTo>
                <a:cubicBezTo>
                  <a:pt x="2115820" y="458577"/>
                  <a:pt x="2124075" y="475087"/>
                  <a:pt x="2156460" y="487152"/>
                </a:cubicBezTo>
                <a:cubicBezTo>
                  <a:pt x="2188845" y="499217"/>
                  <a:pt x="2216150" y="500487"/>
                  <a:pt x="2251075" y="507472"/>
                </a:cubicBezTo>
                <a:cubicBezTo>
                  <a:pt x="2286000" y="514457"/>
                  <a:pt x="2301875" y="518267"/>
                  <a:pt x="2331720" y="520807"/>
                </a:cubicBezTo>
                <a:cubicBezTo>
                  <a:pt x="2361565" y="523347"/>
                  <a:pt x="2372360" y="520807"/>
                  <a:pt x="2399030" y="520807"/>
                </a:cubicBezTo>
                <a:cubicBezTo>
                  <a:pt x="2425700" y="520807"/>
                  <a:pt x="2435225" y="520807"/>
                  <a:pt x="2466340" y="520807"/>
                </a:cubicBezTo>
                <a:cubicBezTo>
                  <a:pt x="2497455" y="520807"/>
                  <a:pt x="2522855" y="520807"/>
                  <a:pt x="2553970" y="520807"/>
                </a:cubicBezTo>
                <a:cubicBezTo>
                  <a:pt x="2585085" y="520807"/>
                  <a:pt x="2594610" y="515727"/>
                  <a:pt x="2621280" y="520807"/>
                </a:cubicBezTo>
                <a:cubicBezTo>
                  <a:pt x="2647950" y="525887"/>
                  <a:pt x="2660015" y="535412"/>
                  <a:pt x="2688590" y="547477"/>
                </a:cubicBezTo>
                <a:cubicBezTo>
                  <a:pt x="2717165" y="559542"/>
                  <a:pt x="2735580" y="559542"/>
                  <a:pt x="2762885" y="581132"/>
                </a:cubicBezTo>
                <a:cubicBezTo>
                  <a:pt x="2790190" y="602722"/>
                  <a:pt x="2802255" y="626852"/>
                  <a:pt x="2823845" y="655427"/>
                </a:cubicBezTo>
                <a:cubicBezTo>
                  <a:pt x="2845435" y="684002"/>
                  <a:pt x="2845435" y="697337"/>
                  <a:pt x="2870835" y="722737"/>
                </a:cubicBezTo>
                <a:cubicBezTo>
                  <a:pt x="2896235" y="748137"/>
                  <a:pt x="2920365" y="758297"/>
                  <a:pt x="2951480" y="783697"/>
                </a:cubicBezTo>
                <a:cubicBezTo>
                  <a:pt x="2982595" y="809097"/>
                  <a:pt x="2997200" y="821162"/>
                  <a:pt x="3025775" y="851007"/>
                </a:cubicBezTo>
                <a:cubicBezTo>
                  <a:pt x="3054350" y="880852"/>
                  <a:pt x="3078480" y="901807"/>
                  <a:pt x="3093085" y="931652"/>
                </a:cubicBezTo>
                <a:cubicBezTo>
                  <a:pt x="3107690" y="961497"/>
                  <a:pt x="3089275" y="970387"/>
                  <a:pt x="3100070" y="998962"/>
                </a:cubicBezTo>
                <a:cubicBezTo>
                  <a:pt x="3110865" y="1027537"/>
                  <a:pt x="3137535" y="1059922"/>
                  <a:pt x="3147060" y="107325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708640" y="422846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L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01660" y="4677410"/>
            <a:ext cx="3161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弦的初始形状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0" grpId="0"/>
      <p:bldP spid="10" grpId="1"/>
      <p:bldP spid="13" grpId="0" animBg="1"/>
      <p:bldP spid="13" grpId="1" animBg="1"/>
      <p:bldP spid="14" grpId="0"/>
      <p:bldP spid="14" grpId="1"/>
      <p:bldP spid="15" grpId="0"/>
      <p:bldP spid="1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42545" y="-26733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597535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无外界驱动力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156210" y="1243965"/>
                <a:ext cx="6836410" cy="40805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2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、划出研究单元：</a:t>
                </a:r>
              </a:p>
              <a:p>
                <a:pPr indent="45720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在建立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u(x,t)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满足的运动方程前，需假定：</a:t>
                </a:r>
              </a:p>
              <a:p>
                <a:pPr indent="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（</a:t>
                </a: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</a:rPr>
                  <a:t>1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）弦是均匀的，平衡时的线密度为</a:t>
                </a:r>
                <a:r>
                  <a:rPr lang="zh-CN" altLang="en-US" sz="200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</a:rPr>
                  <a:t>ρ</a:t>
                </a:r>
                <a:r>
                  <a:rPr lang="en-US" altLang="zh-CN" sz="2000">
                    <a:latin typeface="微软雅黑" panose="020B0503020204020204" charset="-122"/>
                    <a:ea typeface="微软雅黑" panose="020B0503020204020204" charset="-122"/>
                  </a:rPr>
                  <a:t>;</a:t>
                </a:r>
              </a:p>
              <a:p>
                <a:pPr algn="just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（2）弦轻质且柔软（忽略自身重力），在平衡、振动时紧绷（内部有张力）；</a:t>
                </a:r>
              </a:p>
              <a:p>
                <a:pPr algn="just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（</a:t>
                </a: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</a:rPr>
                  <a:t>3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</a:rPr>
                  <a:t>）弦振动幅度很小，即弦线每一点</a:t>
                </a:r>
                <a:r>
                  <a:rPr lang="zh-CN" altLang="en-US" sz="20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</a:rPr>
                  <a:t>斜率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𝑢</m:t>
                        </m:r>
                      </m:num>
                      <m:den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很小；</a:t>
                </a:r>
              </a:p>
              <a:p>
                <a:pPr algn="just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（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4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）弦振动为横向，即每一点的振动方向与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x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轴垂直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(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x</a:t>
                </a:r>
                <a:r>
                  <a:rPr lang="zh-CN" altLang="en-US" sz="200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方向合力为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0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)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，且在同一平面内。</a:t>
                </a:r>
                <a:endParaRPr lang="en-US" altLang="zh-CN" sz="200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210" y="1243965"/>
                <a:ext cx="6836410" cy="408051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直接箭头连接符 51"/>
          <p:cNvCxnSpPr/>
          <p:nvPr/>
        </p:nvCxnSpPr>
        <p:spPr>
          <a:xfrm>
            <a:off x="7734935" y="422846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H="1" flipV="1">
            <a:off x="7696835" y="202501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7567930" y="425767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10157460" y="243141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7484745" y="1694180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8464550" y="2938145"/>
            <a:ext cx="33655" cy="128079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387840" y="2701290"/>
            <a:ext cx="43180" cy="151193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弧形 75"/>
          <p:cNvSpPr/>
          <p:nvPr/>
        </p:nvSpPr>
        <p:spPr>
          <a:xfrm rot="19740000">
            <a:off x="7358380" y="2874010"/>
            <a:ext cx="2870835" cy="1745615"/>
          </a:xfrm>
          <a:prstGeom prst="arc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7" name="直接箭头连接符 76"/>
          <p:cNvCxnSpPr/>
          <p:nvPr/>
        </p:nvCxnSpPr>
        <p:spPr>
          <a:xfrm flipV="1">
            <a:off x="9357360" y="2445385"/>
            <a:ext cx="807720" cy="2362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/>
          <p:nvPr/>
        </p:nvCxnSpPr>
        <p:spPr>
          <a:xfrm flipH="1">
            <a:off x="8032750" y="2919095"/>
            <a:ext cx="43180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696835" y="29273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8382000" y="4237990"/>
            <a:ext cx="3181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</a:t>
            </a:r>
            <a:endParaRPr lang="en-US" altLang="zh-CN" sz="2000" baseline="-25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81" name="直接连接符 80"/>
          <p:cNvCxnSpPr/>
          <p:nvPr/>
        </p:nvCxnSpPr>
        <p:spPr>
          <a:xfrm flipV="1">
            <a:off x="9373870" y="2425065"/>
            <a:ext cx="768350" cy="63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>
            <a:off x="9351645" y="2418715"/>
            <a:ext cx="2540" cy="2628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 flipV="1">
            <a:off x="9418320" y="2674620"/>
            <a:ext cx="764540" cy="69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10154920" y="2445385"/>
            <a:ext cx="7620" cy="2292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9685020" y="2462530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cxnSp>
        <p:nvCxnSpPr>
          <p:cNvPr id="86" name="直接连接符 85"/>
          <p:cNvCxnSpPr/>
          <p:nvPr/>
        </p:nvCxnSpPr>
        <p:spPr>
          <a:xfrm flipV="1">
            <a:off x="8041640" y="318897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V="1">
            <a:off x="8046720" y="292989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846645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804989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弧形 89"/>
          <p:cNvSpPr/>
          <p:nvPr/>
        </p:nvSpPr>
        <p:spPr>
          <a:xfrm>
            <a:off x="8169275" y="2941320"/>
            <a:ext cx="75565" cy="154305"/>
          </a:xfrm>
          <a:prstGeom prst="arc">
            <a:avLst>
              <a:gd name="adj1" fmla="val 16200000"/>
              <a:gd name="adj2" fmla="val 23003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8003540" y="2867025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9418320" y="4232910"/>
            <a:ext cx="10001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x+</a:t>
            </a: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∆x</a:t>
            </a:r>
            <a:endParaRPr lang="en-US" altLang="zh-CN" sz="2000" baseline="-250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8498205" y="4213225"/>
            <a:ext cx="902970" cy="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/>
          <p:nvPr/>
        </p:nvCxnSpPr>
        <p:spPr>
          <a:xfrm flipH="1" flipV="1">
            <a:off x="9170670" y="4232910"/>
            <a:ext cx="21590" cy="33337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文本框 94"/>
          <p:cNvSpPr txBox="1"/>
          <p:nvPr/>
        </p:nvSpPr>
        <p:spPr>
          <a:xfrm>
            <a:off x="8750935" y="463550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密度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ρ</a:t>
            </a:r>
            <a:endParaRPr lang="zh-CN" altLang="en-US" sz="16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7925435" y="2354580"/>
            <a:ext cx="894715" cy="5530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∆s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11259185" y="4299585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文本框 99"/>
              <p:cNvSpPr txBox="1"/>
              <p:nvPr/>
            </p:nvSpPr>
            <p:spPr>
              <a:xfrm>
                <a:off x="9431020" y="1432560"/>
                <a:ext cx="2095500" cy="96139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indent="45720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MS Mincho" panose="02020609040205080304" charset="-128"/>
                              <a:cs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MS Mincho" panose="02020609040205080304" charset="-128"/>
                              <a:cs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zh-CN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</a:rPr>
                        <m:t>𝑡𝑎𝑛</m:t>
                      </m:r>
                      <m:r>
                        <a:rPr lang="en-US" altLang="zh-CN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100" name="文本框 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1020" y="1432560"/>
                <a:ext cx="2095500" cy="961390"/>
              </a:xfrm>
              <a:prstGeom prst="rect">
                <a:avLst/>
              </a:prstGeom>
              <a:blipFill rotWithShape="1">
                <a:blip r:embed="rId7"/>
                <a:stretch>
                  <a:fillRect r="-52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  <p:bldP spid="55" grpId="0"/>
      <p:bldP spid="55" grpId="1"/>
      <p:bldP spid="73" grpId="0"/>
      <p:bldP spid="73" grpId="1"/>
      <p:bldP spid="76" grpId="0" bldLvl="0" animBg="1"/>
      <p:bldP spid="76" grpId="1" animBg="1"/>
      <p:bldP spid="79" grpId="0"/>
      <p:bldP spid="79" grpId="1"/>
      <p:bldP spid="80" grpId="0"/>
      <p:bldP spid="80" grpId="1"/>
      <p:bldP spid="85" grpId="0"/>
      <p:bldP spid="85" grpId="1"/>
      <p:bldP spid="90" grpId="0" bldLvl="0" animBg="1"/>
      <p:bldP spid="90" grpId="1" animBg="1"/>
      <p:bldP spid="91" grpId="0"/>
      <p:bldP spid="91" grpId="1"/>
      <p:bldP spid="92" grpId="0"/>
      <p:bldP spid="92" grpId="1"/>
      <p:bldP spid="95" grpId="0"/>
      <p:bldP spid="95" grpId="1"/>
      <p:bldP spid="99" grpId="0"/>
      <p:bldP spid="9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36830" y="-68135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603250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无外界驱动力</a:t>
            </a:r>
            <a:endParaRPr lang="en-US" altLang="zh-CN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161925" y="1287145"/>
                <a:ext cx="6836410" cy="6193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弦平衡、振动时的受力：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张力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T</a:t>
                </a:r>
                <a:endParaRPr lang="zh-CN" altLang="en-US" sz="24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设弦平衡时内部张力为常数</a:t>
                </a:r>
                <a:r>
                  <a:rPr lang="en-US" altLang="zh-CN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T</a:t>
                </a: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，弦在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振动</a:t>
                </a: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时，因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幅度很小</a:t>
                </a: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，其伸长很小，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张力相对其平衡态时变化很小</a:t>
                </a: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，故认为各点张力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近似相等</a:t>
                </a:r>
                <a:r>
                  <a:rPr lang="zh-CN" altLang="en-US" sz="16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，并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维持平衡态的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常数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T</a:t>
                </a:r>
                <a:r>
                  <a:rPr lang="zh-CN" altLang="en-US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。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根据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牛顿第二定律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方向的运动方程：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m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  <a:sym typeface="+mn-ea"/>
                  </a:rPr>
                  <a:t>∆</a:t>
                </a:r>
                <a:r>
                  <a:rPr lang="en-US" altLang="zh-CN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  <a:sym typeface="+mn-ea"/>
                  </a:rPr>
                  <a:t>s</a:t>
                </a:r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  <a:sym typeface="+mn-ea"/>
                  </a:rPr>
                  <a:t>两端的斜率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𝑢</m:t>
                        </m:r>
                      </m:num>
                      <m:den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zh-CN" altLang="en-US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（</a:t>
                </a:r>
                <a:r>
                  <a:rPr lang="zh-CN" altLang="en-US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θ</a:t>
                </a:r>
                <a:r>
                  <a:rPr lang="en-US" altLang="zh-CN" baseline="-25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1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,</a:t>
                </a:r>
                <a:r>
                  <a:rPr lang="zh-CN" altLang="en-US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θ</a:t>
                </a:r>
                <a:r>
                  <a:rPr lang="en-US" altLang="zh-CN" baseline="-25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2 </a:t>
                </a:r>
                <a:r>
                  <a:rPr lang="zh-CN" altLang="en-US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趋近于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</a:rPr>
                  <a:t> 0</a:t>
                </a:r>
                <a:r>
                  <a:rPr lang="zh-CN" altLang="en-US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</a:rPr>
                  <a:t>）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：</a:t>
                </a: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tan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≈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        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16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+∆</m:t>
                        </m:r>
                        <m: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tan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≈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</m:oMath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故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∆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u</m:t>
                        </m:r>
                      </m:num>
                      <m:den>
                        <m:r>
                          <a:rPr lang="en-US" altLang="zh-CN" sz="2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</a:rPr>
                          <m:t>x</m:t>
                        </m:r>
                      </m:den>
                    </m:f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 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+∆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−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=∆(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)=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∆(</m:t>
                        </m:r>
                        <m:f>
                          <m:f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fPr>
                          <m:num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𝑢</m:t>
                            </m:r>
                          </m:num>
                          <m:den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𝑥</m:t>
                            </m:r>
                          </m:den>
                        </m:f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)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∆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𝑥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≈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𝑥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 </m:t>
                    </m:r>
                  </m:oMath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en-US" altLang="zh-CN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25" y="1287145"/>
                <a:ext cx="6836410" cy="619315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" name="直接箭头连接符 1"/>
          <p:cNvCxnSpPr/>
          <p:nvPr/>
        </p:nvCxnSpPr>
        <p:spPr>
          <a:xfrm>
            <a:off x="7734935" y="422846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7696835" y="202501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567930" y="425767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7460" y="243141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484745" y="1694180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</a:t>
            </a:r>
          </a:p>
        </p:txBody>
      </p:sp>
      <p:cxnSp>
        <p:nvCxnSpPr>
          <p:cNvPr id="12" name="直接连接符 11"/>
          <p:cNvCxnSpPr>
            <a:stCxn id="11" idx="3"/>
          </p:cNvCxnSpPr>
          <p:nvPr/>
        </p:nvCxnSpPr>
        <p:spPr>
          <a:xfrm>
            <a:off x="8464550" y="2938145"/>
            <a:ext cx="33655" cy="128079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9387840" y="2701290"/>
            <a:ext cx="43180" cy="151193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弧形 21"/>
          <p:cNvSpPr/>
          <p:nvPr/>
        </p:nvSpPr>
        <p:spPr>
          <a:xfrm rot="19740000">
            <a:off x="7358380" y="2874010"/>
            <a:ext cx="2870835" cy="1745615"/>
          </a:xfrm>
          <a:prstGeom prst="arc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 flipV="1">
            <a:off x="9357360" y="2445385"/>
            <a:ext cx="807720" cy="2362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1684635" y="39306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5" name="直接箭头连接符 24"/>
          <p:cNvCxnSpPr/>
          <p:nvPr/>
        </p:nvCxnSpPr>
        <p:spPr>
          <a:xfrm flipH="1">
            <a:off x="8032750" y="2919095"/>
            <a:ext cx="43180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696835" y="29273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382000" y="4237990"/>
            <a:ext cx="3181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</a:t>
            </a:r>
            <a:endParaRPr lang="en-US" altLang="zh-CN" sz="2000" baseline="-25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9373870" y="2425065"/>
            <a:ext cx="768350" cy="63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9351645" y="2418715"/>
            <a:ext cx="2540" cy="2628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9418320" y="2674620"/>
            <a:ext cx="764540" cy="69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0154920" y="2445385"/>
            <a:ext cx="7620" cy="2292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9685020" y="2462530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41640" y="318897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046720" y="292989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846645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804989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弧形 34"/>
          <p:cNvSpPr/>
          <p:nvPr/>
        </p:nvSpPr>
        <p:spPr>
          <a:xfrm>
            <a:off x="8169275" y="2941320"/>
            <a:ext cx="75565" cy="154305"/>
          </a:xfrm>
          <a:prstGeom prst="arc">
            <a:avLst>
              <a:gd name="adj1" fmla="val 16200000"/>
              <a:gd name="adj2" fmla="val 23003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8003540" y="2867025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9418320" y="4232910"/>
            <a:ext cx="10001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x+</a:t>
            </a: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∆x</a:t>
            </a:r>
            <a:endParaRPr lang="en-US" altLang="zh-CN" sz="2000" baseline="-250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8498205" y="4213225"/>
            <a:ext cx="902970" cy="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flipH="1" flipV="1">
            <a:off x="9170670" y="4232910"/>
            <a:ext cx="21590" cy="33337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8750935" y="463550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密度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ρ</a:t>
            </a:r>
            <a:endParaRPr lang="zh-CN" altLang="en-US" sz="16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857490" y="239522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∆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s</a:t>
            </a:r>
            <a:endParaRPr lang="en-US" altLang="zh-CN" sz="1600">
              <a:latin typeface="微软雅黑" panose="020B0503020204020204" charset="-122"/>
              <a:ea typeface="微软雅黑" panose="020B0503020204020204" charset="-122"/>
              <a:cs typeface="Times New Roman" panose="02020603050405020304" charset="0"/>
              <a:sym typeface="+mn-ea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8150860" y="2223770"/>
            <a:ext cx="231140" cy="19240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8150860" y="1637665"/>
            <a:ext cx="298259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弦振动时任意位置</a:t>
            </a:r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x</a:t>
            </a:r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处的微元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8003540" y="5073015"/>
            <a:ext cx="3515360" cy="922020"/>
          </a:xfrm>
          <a:prstGeom prst="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两端受到张力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T</a:t>
            </a:r>
            <a:r>
              <a:rPr lang="en-US" altLang="zh-CN" baseline="-25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T</a:t>
            </a:r>
            <a:r>
              <a:rPr lang="en-US" altLang="zh-CN" baseline="-25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方向不同，大小均为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T</a:t>
            </a:r>
          </a:p>
        </p:txBody>
      </p:sp>
      <p:cxnSp>
        <p:nvCxnSpPr>
          <p:cNvPr id="42" name="直接箭头连接符 41"/>
          <p:cNvCxnSpPr/>
          <p:nvPr/>
        </p:nvCxnSpPr>
        <p:spPr>
          <a:xfrm flipV="1">
            <a:off x="8464550" y="2270125"/>
            <a:ext cx="565785" cy="19240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9046210" y="1932940"/>
            <a:ext cx="174498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m=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ρ∆x</a:t>
            </a:r>
          </a:p>
        </p:txBody>
      </p:sp>
      <p:sp>
        <p:nvSpPr>
          <p:cNvPr id="47" name="圆角矩形 46"/>
          <p:cNvSpPr/>
          <p:nvPr/>
        </p:nvSpPr>
        <p:spPr>
          <a:xfrm>
            <a:off x="4415810" y="5199265"/>
            <a:ext cx="1826260" cy="906780"/>
          </a:xfrm>
          <a:prstGeom prst="roundRect">
            <a:avLst/>
          </a:prstGeom>
          <a:noFill/>
          <a:ln w="19050">
            <a:solidFill>
              <a:srgbClr val="00B0F0"/>
            </a:solidFill>
            <a:prstDash val="lg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右箭头 48"/>
          <p:cNvSpPr/>
          <p:nvPr/>
        </p:nvSpPr>
        <p:spPr>
          <a:xfrm>
            <a:off x="6278900" y="5544248"/>
            <a:ext cx="473075" cy="283210"/>
          </a:xfrm>
          <a:prstGeom prst="rightArrow">
            <a:avLst/>
          </a:prstGeom>
          <a:noFill/>
          <a:ln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6554470" y="5234305"/>
            <a:ext cx="1229995" cy="9220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</a:rPr>
              <a:t>微商近似</a:t>
            </a:r>
            <a:br>
              <a:rPr lang="zh-CN" altLang="en-US">
                <a:solidFill>
                  <a:srgbClr val="FF0000"/>
                </a:solidFill>
              </a:rPr>
            </a:br>
            <a:r>
              <a:rPr lang="zh-CN" altLang="en-US">
                <a:solidFill>
                  <a:schemeClr val="tx1"/>
                </a:solidFill>
              </a:rPr>
              <a:t>代替</a:t>
            </a:r>
            <a:br>
              <a:rPr lang="zh-CN" altLang="en-US">
                <a:solidFill>
                  <a:srgbClr val="FF0000"/>
                </a:solidFill>
              </a:rPr>
            </a:br>
            <a:r>
              <a:rPr lang="zh-CN" altLang="en-US">
                <a:solidFill>
                  <a:srgbClr val="FF0000"/>
                </a:solidFill>
              </a:rPr>
              <a:t>变化量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7" grpId="0"/>
      <p:bldP spid="7" grpId="1"/>
      <p:bldP spid="9" grpId="0"/>
      <p:bldP spid="9" grpId="1"/>
      <p:bldP spid="10" grpId="0"/>
      <p:bldP spid="10" grpId="1"/>
      <p:bldP spid="22" grpId="0" bldLvl="0" animBg="1"/>
      <p:bldP spid="22" grpId="1" animBg="1"/>
      <p:bldP spid="13" grpId="0"/>
      <p:bldP spid="13" grpId="1"/>
      <p:bldP spid="14" grpId="0"/>
      <p:bldP spid="14" grpId="1"/>
      <p:bldP spid="21" grpId="0"/>
      <p:bldP spid="21" grpId="1"/>
      <p:bldP spid="35" grpId="0" bldLvl="0" animBg="1"/>
      <p:bldP spid="35" grpId="1" animBg="1"/>
      <p:bldP spid="36" grpId="0"/>
      <p:bldP spid="36" grpId="1"/>
      <p:bldP spid="37" grpId="0"/>
      <p:bldP spid="37" grpId="1"/>
      <p:bldP spid="40" grpId="0"/>
      <p:bldP spid="40" grpId="1"/>
      <p:bldP spid="41" grpId="0"/>
      <p:bldP spid="41" grpId="1"/>
      <p:bldP spid="43" grpId="0"/>
      <p:bldP spid="43" grpId="1"/>
      <p:bldP spid="44" grpId="0" bldLvl="0" animBg="1"/>
      <p:bldP spid="44" grpId="1" animBg="1"/>
      <p:bldP spid="45" grpId="0"/>
      <p:bldP spid="45" grpId="1"/>
      <p:bldP spid="47" grpId="0" bldLvl="0" animBg="1"/>
      <p:bldP spid="47" grpId="1" animBg="1"/>
      <p:bldP spid="49" grpId="0" bldLvl="0" animBg="1"/>
      <p:bldP spid="49" grpId="1" animBg="1"/>
      <p:bldP spid="50" grpId="0"/>
      <p:bldP spid="5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240030" y="-69151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603250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无外界驱动力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/>
              <p:cNvSpPr txBox="1"/>
              <p:nvPr/>
            </p:nvSpPr>
            <p:spPr>
              <a:xfrm>
                <a:off x="50165" y="1222375"/>
                <a:ext cx="12154535" cy="45662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3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、化简整理：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方向的运动方程：</a:t>
                </a:r>
              </a:p>
              <a:p>
                <a:pPr indent="45720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−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−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)=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m</m:t>
                    </m:r>
                    <m:f>
                      <m:f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𝑡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altLang="zh-CN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将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sinθ</a:t>
                </a:r>
                <a:r>
                  <a:rPr lang="en-US" altLang="zh-CN" sz="2000" baseline="-25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-sinθ</a:t>
                </a:r>
                <a:r>
                  <a:rPr lang="en-US" altLang="zh-CN" sz="2000" baseline="-25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替换为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𝜌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zh-CN" altLang="en-US" sz="200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即</a:t>
                </a:r>
                <a:r>
                  <a:rPr lang="zh-CN" altLang="en-US" sz="200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弦振动方程</a:t>
                </a:r>
                <a:r>
                  <a:rPr lang="en-US" altLang="zh-CN" sz="2000">
                    <a:solidFill>
                      <a:schemeClr val="tx1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(</a:t>
                </a:r>
                <a:r>
                  <a:rPr lang="zh-CN" altLang="en-US" sz="200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齐次偏微分方程</a:t>
                </a:r>
                <a:r>
                  <a:rPr lang="en-US" altLang="zh-CN" sz="2000">
                    <a:solidFill>
                      <a:schemeClr val="tx1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)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zh-CN" altLang="en-US" sz="200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式中，</a:t>
                </a:r>
                <a:r>
                  <a:rPr lang="en-US" altLang="zh-CN" sz="200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a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为振动传播的速度（</a:t>
                </a:r>
                <a:r>
                  <a:rPr lang="zh-CN" altLang="en-US" sz="200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波速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）：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𝑎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𝑇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𝜌</m:t>
                            </m:r>
                          </m:den>
                        </m:f>
                      </m:e>
                    </m:rad>
                  </m:oMath>
                </a14:m>
                <a:endParaRPr lang="zh-CN" altLang="en-US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48" name="文本框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65" y="1222375"/>
                <a:ext cx="12154535" cy="456628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36830" y="-68135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603250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存在外界驱动力</a:t>
            </a:r>
            <a:endParaRPr lang="en-US" altLang="zh-CN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/>
              <p:cNvSpPr txBox="1"/>
              <p:nvPr/>
            </p:nvSpPr>
            <p:spPr>
              <a:xfrm>
                <a:off x="169545" y="1360170"/>
                <a:ext cx="7053580" cy="4462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设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单位长度弦上的附加力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F(</a:t>
                </a:r>
                <a:r>
                  <a:rPr lang="en-US" altLang="zh-CN" sz="2000" dirty="0" err="1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x,t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，故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方向的运动方程：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e>
                        <m:sub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CN" sz="16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sz="16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e>
                        <m:sub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sz="16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sin</m:t>
                          </m:r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𝜃</m:t>
                          </m:r>
                        </m:e>
                        <m:sub>
                          <m:r>
                            <a:rPr lang="en-US" altLang="zh-CN" sz="16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  <m: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+∆</m:t>
                          </m:r>
                          <m: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sz="16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</m:sub>
                      </m:sSub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)+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</m:oMath>
                  </m:oMathPara>
                </a14:m>
                <a:endParaRPr lang="en-US" altLang="zh-CN" dirty="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                            =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f>
                        <m:fPr>
                          <m:ctrlP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16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CN" sz="16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16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𝑥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altLang="zh-CN" sz="16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</m:oMath>
                  </m:oMathPara>
                </a14:m>
                <a:endParaRPr lang="en-US" altLang="zh-CN" sz="1600" dirty="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1600" dirty="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                                      </a:t>
                </a:r>
                <a14:m>
                  <m:oMath xmlns:m="http://schemas.openxmlformats.org/officeDocument/2006/math">
                    <m:r>
                      <a:rPr lang="en-US" altLang="zh-CN" sz="16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16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ρ</m:t>
                    </m:r>
                    <m:r>
                      <a:rPr lang="en-US" altLang="zh-CN" sz="16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 sz="16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x</m:t>
                    </m:r>
                    <m:f>
                      <m:fPr>
                        <m:ctrlPr>
                          <a:rPr lang="en-US" altLang="zh-CN" sz="16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16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16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16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16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16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16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16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</m:e>
                          <m:sup>
                            <m:r>
                              <a:rPr lang="en-US" altLang="zh-CN" sz="16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因此，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强迫振动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方程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(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非齐次偏微分方程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)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             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附加力密度：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)=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)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𝜌</m:t>
                          </m:r>
                        </m:den>
                      </m:f>
                    </m:oMath>
                  </m:oMathPara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当附加力为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重力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时，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F(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x,t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  <a:r>
                  <a:rPr lang="en-US" altLang="zh-CN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∆x=-mg=-</a:t>
                </a:r>
                <a:r>
                  <a:rPr lang="en-US" altLang="zh-CN" sz="2000" dirty="0" err="1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ρ∆xg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g</m:t>
                      </m:r>
                    </m:oMath>
                  </m:oMathPara>
                </a14:m>
                <a:endParaRPr lang="zh-CN" altLang="en-US" sz="200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48" name="文本框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545" y="1360170"/>
                <a:ext cx="7053580" cy="446278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矩形 50"/>
          <p:cNvSpPr/>
          <p:nvPr/>
        </p:nvSpPr>
        <p:spPr>
          <a:xfrm>
            <a:off x="5411301" y="1941469"/>
            <a:ext cx="347345" cy="35179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 rot="10800000">
            <a:off x="4719320" y="2546192"/>
            <a:ext cx="452120" cy="35179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966740" y="1941469"/>
            <a:ext cx="353060" cy="35179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706845" y="1870937"/>
            <a:ext cx="1491084" cy="58699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928040" y="2477612"/>
            <a:ext cx="579190" cy="4889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7734935" y="422846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 flipV="1">
            <a:off x="7696835" y="202501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7567930" y="425767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10157460" y="243141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7484745" y="1694180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</a:t>
            </a:r>
          </a:p>
        </p:txBody>
      </p:sp>
      <p:cxnSp>
        <p:nvCxnSpPr>
          <p:cNvPr id="44" name="直接连接符 43"/>
          <p:cNvCxnSpPr>
            <a:stCxn id="74" idx="3"/>
          </p:cNvCxnSpPr>
          <p:nvPr/>
        </p:nvCxnSpPr>
        <p:spPr>
          <a:xfrm>
            <a:off x="8464550" y="2938145"/>
            <a:ext cx="33655" cy="128079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9387840" y="2701290"/>
            <a:ext cx="43180" cy="151193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弧形 46"/>
          <p:cNvSpPr/>
          <p:nvPr/>
        </p:nvSpPr>
        <p:spPr>
          <a:xfrm rot="19740000">
            <a:off x="7358380" y="2874010"/>
            <a:ext cx="2870835" cy="1745615"/>
          </a:xfrm>
          <a:prstGeom prst="arc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9357360" y="2445385"/>
            <a:ext cx="807720" cy="2362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H="1">
            <a:off x="8032750" y="2919095"/>
            <a:ext cx="43180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7696835" y="29273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382000" y="4237990"/>
            <a:ext cx="3181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</a:t>
            </a:r>
            <a:endParaRPr lang="en-US" altLang="zh-CN" sz="2000" baseline="-25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V="1">
            <a:off x="9373870" y="2425065"/>
            <a:ext cx="768350" cy="63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H="1">
            <a:off x="9351645" y="2418715"/>
            <a:ext cx="2540" cy="2628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V="1">
            <a:off x="9418320" y="2674620"/>
            <a:ext cx="764540" cy="69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10154920" y="2445385"/>
            <a:ext cx="7620" cy="2292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9685020" y="2462530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8041640" y="318897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8046720" y="292989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846645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804989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弧形 66"/>
          <p:cNvSpPr/>
          <p:nvPr/>
        </p:nvSpPr>
        <p:spPr>
          <a:xfrm>
            <a:off x="8169275" y="2941320"/>
            <a:ext cx="75565" cy="154305"/>
          </a:xfrm>
          <a:prstGeom prst="arc">
            <a:avLst>
              <a:gd name="adj1" fmla="val 16200000"/>
              <a:gd name="adj2" fmla="val 23003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8003540" y="2867025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9418320" y="4232910"/>
            <a:ext cx="10001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x+</a:t>
            </a: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∆x</a:t>
            </a:r>
            <a:endParaRPr lang="en-US" altLang="zh-CN" sz="2000" baseline="-250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cxnSp>
        <p:nvCxnSpPr>
          <p:cNvPr id="70" name="直接连接符 69"/>
          <p:cNvCxnSpPr/>
          <p:nvPr/>
        </p:nvCxnSpPr>
        <p:spPr>
          <a:xfrm>
            <a:off x="8498205" y="4213225"/>
            <a:ext cx="902970" cy="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 flipH="1" flipV="1">
            <a:off x="9170670" y="4232910"/>
            <a:ext cx="21590" cy="33337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8750935" y="463550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密度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ρ</a:t>
            </a:r>
            <a:endParaRPr lang="zh-CN" altLang="en-US" sz="16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11276965" y="431927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x</a:t>
            </a:r>
          </a:p>
        </p:txBody>
      </p:sp>
      <p:cxnSp>
        <p:nvCxnSpPr>
          <p:cNvPr id="79" name="直接箭头连接符 78"/>
          <p:cNvCxnSpPr/>
          <p:nvPr/>
        </p:nvCxnSpPr>
        <p:spPr>
          <a:xfrm flipH="1" flipV="1">
            <a:off x="8938895" y="1925955"/>
            <a:ext cx="9525" cy="38354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8597265" y="1433195"/>
            <a:ext cx="10001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F(x,t)</a:t>
            </a:r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∆x</a:t>
            </a:r>
            <a:endParaRPr lang="en-US" altLang="zh-CN" sz="1600" baseline="-250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  <a:p>
            <a:pPr algn="ctr"/>
            <a:endParaRPr lang="en-US" altLang="zh-CN" sz="16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7925435" y="2354580"/>
            <a:ext cx="894715" cy="5530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∆s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39" grpId="0"/>
      <p:bldP spid="39" grpId="1"/>
      <p:bldP spid="40" grpId="0"/>
      <p:bldP spid="40" grpId="1"/>
      <p:bldP spid="43" grpId="0"/>
      <p:bldP spid="43" grpId="1"/>
      <p:bldP spid="47" grpId="0" bldLvl="0" animBg="1"/>
      <p:bldP spid="47" grpId="1" animBg="1"/>
      <p:bldP spid="56" grpId="0"/>
      <p:bldP spid="56" grpId="1"/>
      <p:bldP spid="57" grpId="0"/>
      <p:bldP spid="57" grpId="1"/>
      <p:bldP spid="62" grpId="0"/>
      <p:bldP spid="62" grpId="1"/>
      <p:bldP spid="67" grpId="0" bldLvl="0" animBg="1"/>
      <p:bldP spid="67" grpId="1" animBg="1"/>
      <p:bldP spid="68" grpId="0"/>
      <p:bldP spid="68" grpId="1"/>
      <p:bldP spid="69" grpId="0"/>
      <p:bldP spid="69" grpId="1"/>
      <p:bldP spid="72" grpId="0"/>
      <p:bldP spid="72" grpId="1"/>
      <p:bldP spid="78" grpId="0"/>
      <p:bldP spid="78" grpId="1"/>
      <p:bldP spid="80" grpId="0"/>
      <p:bldP spid="8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50165" y="-66103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603250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存在外界驱动力</a:t>
            </a:r>
            <a:endParaRPr lang="en-US" altLang="zh-CN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/>
              <p:cNvSpPr txBox="1"/>
              <p:nvPr/>
            </p:nvSpPr>
            <p:spPr>
              <a:xfrm>
                <a:off x="152400" y="1340485"/>
                <a:ext cx="7280275" cy="3648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假设</a:t>
                </a:r>
                <a:r>
                  <a:rPr 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弦在</a:t>
                </a:r>
                <a:r>
                  <a:rPr lang="zh-CN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某种介质</a:t>
                </a:r>
                <a:r>
                  <a:rPr 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中微振动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，受到的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阻力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与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振动速度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成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正比，</a:t>
                </a: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单位长度弦受到的阻力：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)=−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k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</m:oMath>
                  </m:oMathPara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弦振动的附加力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f(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x,t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)=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ρ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k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𝜌</m:t>
                          </m:r>
                        </m:den>
                      </m:f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=−2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b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</m:oMath>
                  </m:oMathPara>
                </a14:m>
                <a:endParaRPr lang="zh-CN" altLang="en-US" sz="200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故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阻尼弦振动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方程（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齐次偏微分方程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）：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p>
                        <m:sSup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+2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b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=0</m:t>
                      </m:r>
                    </m:oMath>
                  </m:oMathPara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48" name="文本框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1340485"/>
                <a:ext cx="7280275" cy="3648075"/>
              </a:xfrm>
              <a:prstGeom prst="rect">
                <a:avLst/>
              </a:prstGeom>
              <a:blipFill rotWithShape="1">
                <a:blip r:embed="rId6"/>
                <a:stretch>
                  <a:fillRect r="-17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矩形 39"/>
          <p:cNvSpPr/>
          <p:nvPr/>
        </p:nvSpPr>
        <p:spPr>
          <a:xfrm>
            <a:off x="3880123" y="4363085"/>
            <a:ext cx="659220" cy="58674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下箭头 42"/>
          <p:cNvSpPr/>
          <p:nvPr/>
        </p:nvSpPr>
        <p:spPr>
          <a:xfrm>
            <a:off x="4079875" y="4952206"/>
            <a:ext cx="259715" cy="311785"/>
          </a:xfrm>
          <a:prstGeom prst="downArrow">
            <a:avLst/>
          </a:prstGeom>
          <a:noFill/>
          <a:ln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圆角矩形 43"/>
          <p:cNvSpPr/>
          <p:nvPr/>
        </p:nvSpPr>
        <p:spPr>
          <a:xfrm>
            <a:off x="2329361" y="5281660"/>
            <a:ext cx="3803015" cy="1206500"/>
          </a:xfrm>
          <a:prstGeom prst="round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f(x,t)</a:t>
            </a:r>
            <a:r>
              <a:rPr lang="zh-CN" altLang="en-US">
                <a:solidFill>
                  <a:schemeClr val="tx1"/>
                </a:solidFill>
              </a:rPr>
              <a:t>的大小依赖于</a:t>
            </a:r>
            <a:r>
              <a:rPr lang="zh-CN" altLang="en-US">
                <a:solidFill>
                  <a:srgbClr val="FF0000"/>
                </a:solidFill>
              </a:rPr>
              <a:t>弦的运动状态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>
                <a:solidFill>
                  <a:schemeClr val="tx1"/>
                </a:solidFill>
              </a:rPr>
              <a:t>对于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u(x,t)</a:t>
            </a:r>
            <a:r>
              <a:rPr lang="zh-CN" altLang="en-US">
                <a:solidFill>
                  <a:schemeClr val="tx1"/>
                </a:solidFill>
              </a:rPr>
              <a:t>，这种作用是系统与外界</a:t>
            </a:r>
            <a:r>
              <a:rPr lang="zh-CN" altLang="en-US">
                <a:solidFill>
                  <a:srgbClr val="FF0000"/>
                </a:solidFill>
              </a:rPr>
              <a:t>相互作用</a:t>
            </a:r>
            <a:r>
              <a:rPr lang="zh-CN" altLang="en-US">
                <a:solidFill>
                  <a:schemeClr val="tx1"/>
                </a:solidFill>
              </a:rPr>
              <a:t>的结果</a:t>
            </a:r>
          </a:p>
        </p:txBody>
      </p:sp>
      <p:cxnSp>
        <p:nvCxnSpPr>
          <p:cNvPr id="42" name="直接箭头连接符 41"/>
          <p:cNvCxnSpPr/>
          <p:nvPr/>
        </p:nvCxnSpPr>
        <p:spPr>
          <a:xfrm>
            <a:off x="7734935" y="422846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H="1" flipV="1">
            <a:off x="7696835" y="202501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7567930" y="425767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10157460" y="243141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7484745" y="1694180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8464550" y="2938145"/>
            <a:ext cx="33655" cy="128079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9387840" y="2701290"/>
            <a:ext cx="43180" cy="151193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弧形 52"/>
          <p:cNvSpPr/>
          <p:nvPr/>
        </p:nvSpPr>
        <p:spPr>
          <a:xfrm rot="19740000">
            <a:off x="7358380" y="2874010"/>
            <a:ext cx="2870835" cy="1745615"/>
          </a:xfrm>
          <a:prstGeom prst="arc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4" name="直接箭头连接符 53"/>
          <p:cNvCxnSpPr/>
          <p:nvPr/>
        </p:nvCxnSpPr>
        <p:spPr>
          <a:xfrm flipV="1">
            <a:off x="9357360" y="2445385"/>
            <a:ext cx="807720" cy="2362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/>
        </p:nvCxnSpPr>
        <p:spPr>
          <a:xfrm flipH="1">
            <a:off x="8032750" y="2919095"/>
            <a:ext cx="43180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7696835" y="292735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20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382000" y="4237990"/>
            <a:ext cx="3181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</a:t>
            </a:r>
            <a:endParaRPr lang="en-US" altLang="zh-CN" sz="2000" baseline="-25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V="1">
            <a:off x="9373870" y="2425065"/>
            <a:ext cx="768350" cy="63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H="1">
            <a:off x="9351645" y="2418715"/>
            <a:ext cx="2540" cy="2628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V="1">
            <a:off x="9418320" y="2674620"/>
            <a:ext cx="764540" cy="69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10154920" y="2445385"/>
            <a:ext cx="7620" cy="2292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9685020" y="2462530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8041640" y="318897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8046720" y="2929890"/>
            <a:ext cx="423545" cy="1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846645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8049895" y="2941320"/>
            <a:ext cx="4445" cy="241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弧形 66"/>
          <p:cNvSpPr/>
          <p:nvPr/>
        </p:nvSpPr>
        <p:spPr>
          <a:xfrm>
            <a:off x="8169275" y="2941320"/>
            <a:ext cx="75565" cy="154305"/>
          </a:xfrm>
          <a:prstGeom prst="arc">
            <a:avLst>
              <a:gd name="adj1" fmla="val 16200000"/>
              <a:gd name="adj2" fmla="val 23003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8003540" y="2867025"/>
            <a:ext cx="5937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US" altLang="zh-CN" sz="1600" baseline="-25000"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9418320" y="4232910"/>
            <a:ext cx="10001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x+</a:t>
            </a: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∆x</a:t>
            </a:r>
            <a:endParaRPr lang="en-US" altLang="zh-CN" sz="2000" baseline="-250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cxnSp>
        <p:nvCxnSpPr>
          <p:cNvPr id="70" name="直接连接符 69"/>
          <p:cNvCxnSpPr/>
          <p:nvPr/>
        </p:nvCxnSpPr>
        <p:spPr>
          <a:xfrm>
            <a:off x="8498205" y="4213225"/>
            <a:ext cx="902970" cy="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 flipH="1" flipV="1">
            <a:off x="9170670" y="4232910"/>
            <a:ext cx="21590" cy="33337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8750935" y="463550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密度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ρ</a:t>
            </a:r>
            <a:endParaRPr lang="zh-CN" altLang="en-US" sz="1600">
              <a:latin typeface="Times New Roman" panose="02020603050405020304" charset="0"/>
              <a:ea typeface="微软雅黑" panose="020B0503020204020204" charset="-122"/>
              <a:cs typeface="Times New Roman" panose="02020603050405020304" charset="0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 flipH="1" flipV="1">
            <a:off x="8938895" y="2376805"/>
            <a:ext cx="9525" cy="38354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7870825" y="2250440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振动方向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8297545" y="2587625"/>
            <a:ext cx="894715" cy="5530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∆s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73" name="直接箭头连接符 72"/>
          <p:cNvCxnSpPr/>
          <p:nvPr/>
        </p:nvCxnSpPr>
        <p:spPr>
          <a:xfrm>
            <a:off x="8901430" y="1548130"/>
            <a:ext cx="10795" cy="46926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文本框 73"/>
          <p:cNvSpPr txBox="1"/>
          <p:nvPr/>
        </p:nvSpPr>
        <p:spPr>
          <a:xfrm>
            <a:off x="8464550" y="1210945"/>
            <a:ext cx="10001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阻力方向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3" grpId="0" animBg="1"/>
      <p:bldP spid="43" grpId="1" animBg="1"/>
      <p:bldP spid="44" grpId="0" animBg="1"/>
      <p:bldP spid="44" grpId="1" animBg="1"/>
      <p:bldP spid="47" grpId="0"/>
      <p:bldP spid="47" grpId="1"/>
      <p:bldP spid="49" grpId="0"/>
      <p:bldP spid="49" grpId="1"/>
      <p:bldP spid="50" grpId="0"/>
      <p:bldP spid="50" grpId="1"/>
      <p:bldP spid="53" grpId="0" bldLvl="0" animBg="1"/>
      <p:bldP spid="53" grpId="1" animBg="1"/>
      <p:bldP spid="56" grpId="0"/>
      <p:bldP spid="56" grpId="1"/>
      <p:bldP spid="57" grpId="0"/>
      <p:bldP spid="57" grpId="1"/>
      <p:bldP spid="62" grpId="0"/>
      <p:bldP spid="62" grpId="1"/>
      <p:bldP spid="67" grpId="0" bldLvl="0" animBg="1"/>
      <p:bldP spid="67" grpId="1" animBg="1"/>
      <p:bldP spid="68" grpId="0"/>
      <p:bldP spid="68" grpId="1"/>
      <p:bldP spid="69" grpId="0"/>
      <p:bldP spid="69" grpId="1"/>
      <p:bldP spid="72" grpId="0"/>
      <p:bldP spid="72" grpId="1"/>
      <p:bldP spid="80" grpId="0"/>
      <p:bldP spid="80" grpId="1"/>
      <p:bldP spid="74" grpId="0"/>
      <p:bldP spid="7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240030" y="-69151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0" y="603250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弦振动问题（波动方程）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zh-CN" sz="28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小结</a:t>
            </a:r>
            <a:endParaRPr lang="zh-CN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240030" y="1450975"/>
                <a:ext cx="6235065" cy="39211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弦振动的解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u(x,t)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与波动的关系：</a:t>
                </a:r>
              </a:p>
              <a:p>
                <a:pPr indent="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时空依赖的振动就是波动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从波动的意义上，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u(x,t)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表示空间任意时刻某一位置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的波形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u(x,t)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也可理解为任意位置某一时刻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t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的空间分布</a:t>
                </a: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    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</a:t>
                </a:r>
                <a:r>
                  <a:rPr lang="zh-CN" altLang="en-US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二维平面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、</a:t>
                </a:r>
                <a:r>
                  <a:rPr lang="zh-CN" altLang="en-US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三维立体空间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的波动方程：</a:t>
                </a: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</a:t>
                </a:r>
                <a:r>
                  <a:rPr lang="en-US" altLang="zh-CN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f>
                      <m:f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y</m:t>
                            </m:r>
                          </m:e>
                          <m:sup>
                            <m:r>
                              <a:rPr lang="en-US" altLang="zh-CN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)+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f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x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,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y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,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)</m:t>
                    </m:r>
                  </m:oMath>
                </a14:m>
                <a:endParaRPr lang="zh-CN" altLang="en-US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y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z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)+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y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z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030" y="1450975"/>
                <a:ext cx="6235065" cy="392112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直接箭头连接符 3"/>
          <p:cNvCxnSpPr/>
          <p:nvPr/>
        </p:nvCxnSpPr>
        <p:spPr>
          <a:xfrm>
            <a:off x="7648575" y="3200400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7610475" y="996950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481570" y="3229610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392670" y="660400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u(x,t)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663815" y="2131060"/>
            <a:ext cx="3147060" cy="1073150"/>
          </a:xfrm>
          <a:custGeom>
            <a:avLst/>
            <a:gdLst>
              <a:gd name="connisteX0" fmla="*/ 0 w 3147060"/>
              <a:gd name="connsiteY0" fmla="*/ 1066272 h 1073257"/>
              <a:gd name="connisteX1" fmla="*/ 40005 w 3147060"/>
              <a:gd name="connsiteY1" fmla="*/ 992612 h 1073257"/>
              <a:gd name="connisteX2" fmla="*/ 87630 w 3147060"/>
              <a:gd name="connsiteY2" fmla="*/ 911332 h 1073257"/>
              <a:gd name="connisteX3" fmla="*/ 107315 w 3147060"/>
              <a:gd name="connsiteY3" fmla="*/ 844022 h 1073257"/>
              <a:gd name="connisteX4" fmla="*/ 147955 w 3147060"/>
              <a:gd name="connsiteY4" fmla="*/ 776712 h 1073257"/>
              <a:gd name="connisteX5" fmla="*/ 188595 w 3147060"/>
              <a:gd name="connsiteY5" fmla="*/ 709402 h 1073257"/>
              <a:gd name="connisteX6" fmla="*/ 262890 w 3147060"/>
              <a:gd name="connsiteY6" fmla="*/ 642092 h 1073257"/>
              <a:gd name="connisteX7" fmla="*/ 336550 w 3147060"/>
              <a:gd name="connsiteY7" fmla="*/ 581132 h 1073257"/>
              <a:gd name="connisteX8" fmla="*/ 384175 w 3147060"/>
              <a:gd name="connsiteY8" fmla="*/ 493502 h 1073257"/>
              <a:gd name="connisteX9" fmla="*/ 451485 w 3147060"/>
              <a:gd name="connsiteY9" fmla="*/ 419842 h 1073257"/>
              <a:gd name="connisteX10" fmla="*/ 505460 w 3147060"/>
              <a:gd name="connsiteY10" fmla="*/ 345547 h 1073257"/>
              <a:gd name="connisteX11" fmla="*/ 552450 w 3147060"/>
              <a:gd name="connsiteY11" fmla="*/ 264267 h 1073257"/>
              <a:gd name="connisteX12" fmla="*/ 619760 w 3147060"/>
              <a:gd name="connsiteY12" fmla="*/ 190607 h 1073257"/>
              <a:gd name="connisteX13" fmla="*/ 687070 w 3147060"/>
              <a:gd name="connsiteY13" fmla="*/ 142982 h 1073257"/>
              <a:gd name="connisteX14" fmla="*/ 754380 w 3147060"/>
              <a:gd name="connsiteY14" fmla="*/ 109327 h 1073257"/>
              <a:gd name="connisteX15" fmla="*/ 821690 w 3147060"/>
              <a:gd name="connsiteY15" fmla="*/ 102977 h 1073257"/>
              <a:gd name="connisteX16" fmla="*/ 895985 w 3147060"/>
              <a:gd name="connsiteY16" fmla="*/ 69322 h 1073257"/>
              <a:gd name="connisteX17" fmla="*/ 990600 w 3147060"/>
              <a:gd name="connsiteY17" fmla="*/ 49002 h 1073257"/>
              <a:gd name="connisteX18" fmla="*/ 1084580 w 3147060"/>
              <a:gd name="connsiteY18" fmla="*/ 28682 h 1073257"/>
              <a:gd name="connisteX19" fmla="*/ 1158875 w 3147060"/>
              <a:gd name="connsiteY19" fmla="*/ 21697 h 1073257"/>
              <a:gd name="connisteX20" fmla="*/ 1226185 w 3147060"/>
              <a:gd name="connsiteY20" fmla="*/ 8362 h 1073257"/>
              <a:gd name="connisteX21" fmla="*/ 1300480 w 3147060"/>
              <a:gd name="connsiteY21" fmla="*/ 2012 h 1073257"/>
              <a:gd name="connisteX22" fmla="*/ 1381125 w 3147060"/>
              <a:gd name="connsiteY22" fmla="*/ 2012 h 1073257"/>
              <a:gd name="connisteX23" fmla="*/ 1449070 w 3147060"/>
              <a:gd name="connsiteY23" fmla="*/ 21697 h 1073257"/>
              <a:gd name="connisteX24" fmla="*/ 1543050 w 3147060"/>
              <a:gd name="connsiteY24" fmla="*/ 82657 h 1073257"/>
              <a:gd name="connisteX25" fmla="*/ 1624330 w 3147060"/>
              <a:gd name="connsiteY25" fmla="*/ 149967 h 1073257"/>
              <a:gd name="connisteX26" fmla="*/ 1711325 w 3147060"/>
              <a:gd name="connsiteY26" fmla="*/ 210927 h 1073257"/>
              <a:gd name="connisteX27" fmla="*/ 1779270 w 3147060"/>
              <a:gd name="connsiteY27" fmla="*/ 284587 h 1073257"/>
              <a:gd name="connisteX28" fmla="*/ 1866900 w 3147060"/>
              <a:gd name="connsiteY28" fmla="*/ 351897 h 1073257"/>
              <a:gd name="connisteX29" fmla="*/ 1947545 w 3147060"/>
              <a:gd name="connsiteY29" fmla="*/ 386187 h 1073257"/>
              <a:gd name="connisteX30" fmla="*/ 2021840 w 3147060"/>
              <a:gd name="connsiteY30" fmla="*/ 426192 h 1073257"/>
              <a:gd name="connisteX31" fmla="*/ 2089150 w 3147060"/>
              <a:gd name="connsiteY31" fmla="*/ 446512 h 1073257"/>
              <a:gd name="connisteX32" fmla="*/ 2156460 w 3147060"/>
              <a:gd name="connsiteY32" fmla="*/ 487152 h 1073257"/>
              <a:gd name="connisteX33" fmla="*/ 2251075 w 3147060"/>
              <a:gd name="connsiteY33" fmla="*/ 507472 h 1073257"/>
              <a:gd name="connisteX34" fmla="*/ 2331720 w 3147060"/>
              <a:gd name="connsiteY34" fmla="*/ 520807 h 1073257"/>
              <a:gd name="connisteX35" fmla="*/ 2399030 w 3147060"/>
              <a:gd name="connsiteY35" fmla="*/ 520807 h 1073257"/>
              <a:gd name="connisteX36" fmla="*/ 2466340 w 3147060"/>
              <a:gd name="connsiteY36" fmla="*/ 520807 h 1073257"/>
              <a:gd name="connisteX37" fmla="*/ 2553970 w 3147060"/>
              <a:gd name="connsiteY37" fmla="*/ 520807 h 1073257"/>
              <a:gd name="connisteX38" fmla="*/ 2621280 w 3147060"/>
              <a:gd name="connsiteY38" fmla="*/ 520807 h 1073257"/>
              <a:gd name="connisteX39" fmla="*/ 2688590 w 3147060"/>
              <a:gd name="connsiteY39" fmla="*/ 547477 h 1073257"/>
              <a:gd name="connisteX40" fmla="*/ 2762885 w 3147060"/>
              <a:gd name="connsiteY40" fmla="*/ 581132 h 1073257"/>
              <a:gd name="connisteX41" fmla="*/ 2823845 w 3147060"/>
              <a:gd name="connsiteY41" fmla="*/ 655427 h 1073257"/>
              <a:gd name="connisteX42" fmla="*/ 2870835 w 3147060"/>
              <a:gd name="connsiteY42" fmla="*/ 722737 h 1073257"/>
              <a:gd name="connisteX43" fmla="*/ 2951480 w 3147060"/>
              <a:gd name="connsiteY43" fmla="*/ 783697 h 1073257"/>
              <a:gd name="connisteX44" fmla="*/ 3025775 w 3147060"/>
              <a:gd name="connsiteY44" fmla="*/ 851007 h 1073257"/>
              <a:gd name="connisteX45" fmla="*/ 3093085 w 3147060"/>
              <a:gd name="connsiteY45" fmla="*/ 931652 h 1073257"/>
              <a:gd name="connisteX46" fmla="*/ 3100070 w 3147060"/>
              <a:gd name="connsiteY46" fmla="*/ 998962 h 1073257"/>
              <a:gd name="connisteX47" fmla="*/ 3147060 w 3147060"/>
              <a:gd name="connsiteY47" fmla="*/ 1073257 h 107325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</a:cxnLst>
            <a:rect l="l" t="t" r="r" b="b"/>
            <a:pathLst>
              <a:path w="3147060" h="1073257">
                <a:moveTo>
                  <a:pt x="0" y="1066272"/>
                </a:moveTo>
                <a:cubicBezTo>
                  <a:pt x="6985" y="1052937"/>
                  <a:pt x="22225" y="1023727"/>
                  <a:pt x="40005" y="992612"/>
                </a:cubicBezTo>
                <a:cubicBezTo>
                  <a:pt x="57785" y="961497"/>
                  <a:pt x="74295" y="941177"/>
                  <a:pt x="87630" y="911332"/>
                </a:cubicBezTo>
                <a:cubicBezTo>
                  <a:pt x="100965" y="881487"/>
                  <a:pt x="95250" y="870692"/>
                  <a:pt x="107315" y="844022"/>
                </a:cubicBezTo>
                <a:cubicBezTo>
                  <a:pt x="119380" y="817352"/>
                  <a:pt x="131445" y="803382"/>
                  <a:pt x="147955" y="776712"/>
                </a:cubicBezTo>
                <a:cubicBezTo>
                  <a:pt x="164465" y="750042"/>
                  <a:pt x="165735" y="736072"/>
                  <a:pt x="188595" y="709402"/>
                </a:cubicBezTo>
                <a:cubicBezTo>
                  <a:pt x="211455" y="682732"/>
                  <a:pt x="233045" y="667492"/>
                  <a:pt x="262890" y="642092"/>
                </a:cubicBezTo>
                <a:cubicBezTo>
                  <a:pt x="292735" y="616692"/>
                  <a:pt x="312420" y="610977"/>
                  <a:pt x="336550" y="581132"/>
                </a:cubicBezTo>
                <a:cubicBezTo>
                  <a:pt x="360680" y="551287"/>
                  <a:pt x="361315" y="525887"/>
                  <a:pt x="384175" y="493502"/>
                </a:cubicBezTo>
                <a:cubicBezTo>
                  <a:pt x="407035" y="461117"/>
                  <a:pt x="427355" y="449687"/>
                  <a:pt x="451485" y="419842"/>
                </a:cubicBezTo>
                <a:cubicBezTo>
                  <a:pt x="475615" y="389997"/>
                  <a:pt x="485140" y="376662"/>
                  <a:pt x="505460" y="345547"/>
                </a:cubicBezTo>
                <a:cubicBezTo>
                  <a:pt x="525780" y="314432"/>
                  <a:pt x="529590" y="295382"/>
                  <a:pt x="552450" y="264267"/>
                </a:cubicBezTo>
                <a:cubicBezTo>
                  <a:pt x="575310" y="233152"/>
                  <a:pt x="593090" y="214737"/>
                  <a:pt x="619760" y="190607"/>
                </a:cubicBezTo>
                <a:cubicBezTo>
                  <a:pt x="646430" y="166477"/>
                  <a:pt x="660400" y="159492"/>
                  <a:pt x="687070" y="142982"/>
                </a:cubicBezTo>
                <a:cubicBezTo>
                  <a:pt x="713740" y="126472"/>
                  <a:pt x="727710" y="117582"/>
                  <a:pt x="754380" y="109327"/>
                </a:cubicBezTo>
                <a:cubicBezTo>
                  <a:pt x="781050" y="101072"/>
                  <a:pt x="793115" y="111232"/>
                  <a:pt x="821690" y="102977"/>
                </a:cubicBezTo>
                <a:cubicBezTo>
                  <a:pt x="850265" y="94722"/>
                  <a:pt x="862330" y="80117"/>
                  <a:pt x="895985" y="69322"/>
                </a:cubicBezTo>
                <a:cubicBezTo>
                  <a:pt x="929640" y="58527"/>
                  <a:pt x="953135" y="57257"/>
                  <a:pt x="990600" y="49002"/>
                </a:cubicBezTo>
                <a:cubicBezTo>
                  <a:pt x="1028065" y="40747"/>
                  <a:pt x="1050925" y="34397"/>
                  <a:pt x="1084580" y="28682"/>
                </a:cubicBezTo>
                <a:cubicBezTo>
                  <a:pt x="1118235" y="22967"/>
                  <a:pt x="1130300" y="25507"/>
                  <a:pt x="1158875" y="21697"/>
                </a:cubicBezTo>
                <a:cubicBezTo>
                  <a:pt x="1187450" y="17887"/>
                  <a:pt x="1197610" y="12172"/>
                  <a:pt x="1226185" y="8362"/>
                </a:cubicBezTo>
                <a:cubicBezTo>
                  <a:pt x="1254760" y="4552"/>
                  <a:pt x="1269365" y="3282"/>
                  <a:pt x="1300480" y="2012"/>
                </a:cubicBezTo>
                <a:cubicBezTo>
                  <a:pt x="1331595" y="742"/>
                  <a:pt x="1351280" y="-1798"/>
                  <a:pt x="1381125" y="2012"/>
                </a:cubicBezTo>
                <a:cubicBezTo>
                  <a:pt x="1410970" y="5822"/>
                  <a:pt x="1416685" y="5822"/>
                  <a:pt x="1449070" y="21697"/>
                </a:cubicBezTo>
                <a:cubicBezTo>
                  <a:pt x="1481455" y="37572"/>
                  <a:pt x="1508125" y="57257"/>
                  <a:pt x="1543050" y="82657"/>
                </a:cubicBezTo>
                <a:cubicBezTo>
                  <a:pt x="1577975" y="108057"/>
                  <a:pt x="1590675" y="124567"/>
                  <a:pt x="1624330" y="149967"/>
                </a:cubicBezTo>
                <a:cubicBezTo>
                  <a:pt x="1657985" y="175367"/>
                  <a:pt x="1680210" y="184257"/>
                  <a:pt x="1711325" y="210927"/>
                </a:cubicBezTo>
                <a:cubicBezTo>
                  <a:pt x="1742440" y="237597"/>
                  <a:pt x="1748155" y="256647"/>
                  <a:pt x="1779270" y="284587"/>
                </a:cubicBezTo>
                <a:cubicBezTo>
                  <a:pt x="1810385" y="312527"/>
                  <a:pt x="1833245" y="331577"/>
                  <a:pt x="1866900" y="351897"/>
                </a:cubicBezTo>
                <a:cubicBezTo>
                  <a:pt x="1900555" y="372217"/>
                  <a:pt x="1916430" y="371582"/>
                  <a:pt x="1947545" y="386187"/>
                </a:cubicBezTo>
                <a:cubicBezTo>
                  <a:pt x="1978660" y="400792"/>
                  <a:pt x="1993265" y="414127"/>
                  <a:pt x="2021840" y="426192"/>
                </a:cubicBezTo>
                <a:cubicBezTo>
                  <a:pt x="2050415" y="438257"/>
                  <a:pt x="2062480" y="434447"/>
                  <a:pt x="2089150" y="446512"/>
                </a:cubicBezTo>
                <a:cubicBezTo>
                  <a:pt x="2115820" y="458577"/>
                  <a:pt x="2124075" y="475087"/>
                  <a:pt x="2156460" y="487152"/>
                </a:cubicBezTo>
                <a:cubicBezTo>
                  <a:pt x="2188845" y="499217"/>
                  <a:pt x="2216150" y="500487"/>
                  <a:pt x="2251075" y="507472"/>
                </a:cubicBezTo>
                <a:cubicBezTo>
                  <a:pt x="2286000" y="514457"/>
                  <a:pt x="2301875" y="518267"/>
                  <a:pt x="2331720" y="520807"/>
                </a:cubicBezTo>
                <a:cubicBezTo>
                  <a:pt x="2361565" y="523347"/>
                  <a:pt x="2372360" y="520807"/>
                  <a:pt x="2399030" y="520807"/>
                </a:cubicBezTo>
                <a:cubicBezTo>
                  <a:pt x="2425700" y="520807"/>
                  <a:pt x="2435225" y="520807"/>
                  <a:pt x="2466340" y="520807"/>
                </a:cubicBezTo>
                <a:cubicBezTo>
                  <a:pt x="2497455" y="520807"/>
                  <a:pt x="2522855" y="520807"/>
                  <a:pt x="2553970" y="520807"/>
                </a:cubicBezTo>
                <a:cubicBezTo>
                  <a:pt x="2585085" y="520807"/>
                  <a:pt x="2594610" y="515727"/>
                  <a:pt x="2621280" y="520807"/>
                </a:cubicBezTo>
                <a:cubicBezTo>
                  <a:pt x="2647950" y="525887"/>
                  <a:pt x="2660015" y="535412"/>
                  <a:pt x="2688590" y="547477"/>
                </a:cubicBezTo>
                <a:cubicBezTo>
                  <a:pt x="2717165" y="559542"/>
                  <a:pt x="2735580" y="559542"/>
                  <a:pt x="2762885" y="581132"/>
                </a:cubicBezTo>
                <a:cubicBezTo>
                  <a:pt x="2790190" y="602722"/>
                  <a:pt x="2802255" y="626852"/>
                  <a:pt x="2823845" y="655427"/>
                </a:cubicBezTo>
                <a:cubicBezTo>
                  <a:pt x="2845435" y="684002"/>
                  <a:pt x="2845435" y="697337"/>
                  <a:pt x="2870835" y="722737"/>
                </a:cubicBezTo>
                <a:cubicBezTo>
                  <a:pt x="2896235" y="748137"/>
                  <a:pt x="2920365" y="758297"/>
                  <a:pt x="2951480" y="783697"/>
                </a:cubicBezTo>
                <a:cubicBezTo>
                  <a:pt x="2982595" y="809097"/>
                  <a:pt x="2997200" y="821162"/>
                  <a:pt x="3025775" y="851007"/>
                </a:cubicBezTo>
                <a:cubicBezTo>
                  <a:pt x="3054350" y="880852"/>
                  <a:pt x="3078480" y="901807"/>
                  <a:pt x="3093085" y="931652"/>
                </a:cubicBezTo>
                <a:cubicBezTo>
                  <a:pt x="3107690" y="961497"/>
                  <a:pt x="3089275" y="970387"/>
                  <a:pt x="3100070" y="998962"/>
                </a:cubicBezTo>
                <a:cubicBezTo>
                  <a:pt x="3110865" y="1027537"/>
                  <a:pt x="3137535" y="1059922"/>
                  <a:pt x="3147060" y="107325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1658600" y="3001010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t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7823835" y="6129655"/>
            <a:ext cx="4010025" cy="0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 flipV="1">
            <a:off x="7785735" y="3926205"/>
            <a:ext cx="38100" cy="220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656830" y="6158865"/>
            <a:ext cx="357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0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567930" y="3589655"/>
            <a:ext cx="842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u(x,t)</a:t>
            </a:r>
          </a:p>
        </p:txBody>
      </p:sp>
      <p:sp>
        <p:nvSpPr>
          <p:cNvPr id="17" name="任意多边形 16"/>
          <p:cNvSpPr/>
          <p:nvPr/>
        </p:nvSpPr>
        <p:spPr>
          <a:xfrm>
            <a:off x="7839075" y="5060315"/>
            <a:ext cx="3147060" cy="1073150"/>
          </a:xfrm>
          <a:custGeom>
            <a:avLst/>
            <a:gdLst>
              <a:gd name="connisteX0" fmla="*/ 0 w 3147060"/>
              <a:gd name="connsiteY0" fmla="*/ 1066272 h 1073257"/>
              <a:gd name="connisteX1" fmla="*/ 40005 w 3147060"/>
              <a:gd name="connsiteY1" fmla="*/ 992612 h 1073257"/>
              <a:gd name="connisteX2" fmla="*/ 87630 w 3147060"/>
              <a:gd name="connsiteY2" fmla="*/ 911332 h 1073257"/>
              <a:gd name="connisteX3" fmla="*/ 107315 w 3147060"/>
              <a:gd name="connsiteY3" fmla="*/ 844022 h 1073257"/>
              <a:gd name="connisteX4" fmla="*/ 147955 w 3147060"/>
              <a:gd name="connsiteY4" fmla="*/ 776712 h 1073257"/>
              <a:gd name="connisteX5" fmla="*/ 188595 w 3147060"/>
              <a:gd name="connsiteY5" fmla="*/ 709402 h 1073257"/>
              <a:gd name="connisteX6" fmla="*/ 262890 w 3147060"/>
              <a:gd name="connsiteY6" fmla="*/ 642092 h 1073257"/>
              <a:gd name="connisteX7" fmla="*/ 336550 w 3147060"/>
              <a:gd name="connsiteY7" fmla="*/ 581132 h 1073257"/>
              <a:gd name="connisteX8" fmla="*/ 384175 w 3147060"/>
              <a:gd name="connsiteY8" fmla="*/ 493502 h 1073257"/>
              <a:gd name="connisteX9" fmla="*/ 451485 w 3147060"/>
              <a:gd name="connsiteY9" fmla="*/ 419842 h 1073257"/>
              <a:gd name="connisteX10" fmla="*/ 505460 w 3147060"/>
              <a:gd name="connsiteY10" fmla="*/ 345547 h 1073257"/>
              <a:gd name="connisteX11" fmla="*/ 552450 w 3147060"/>
              <a:gd name="connsiteY11" fmla="*/ 264267 h 1073257"/>
              <a:gd name="connisteX12" fmla="*/ 619760 w 3147060"/>
              <a:gd name="connsiteY12" fmla="*/ 190607 h 1073257"/>
              <a:gd name="connisteX13" fmla="*/ 687070 w 3147060"/>
              <a:gd name="connsiteY13" fmla="*/ 142982 h 1073257"/>
              <a:gd name="connisteX14" fmla="*/ 754380 w 3147060"/>
              <a:gd name="connsiteY14" fmla="*/ 109327 h 1073257"/>
              <a:gd name="connisteX15" fmla="*/ 821690 w 3147060"/>
              <a:gd name="connsiteY15" fmla="*/ 102977 h 1073257"/>
              <a:gd name="connisteX16" fmla="*/ 895985 w 3147060"/>
              <a:gd name="connsiteY16" fmla="*/ 69322 h 1073257"/>
              <a:gd name="connisteX17" fmla="*/ 990600 w 3147060"/>
              <a:gd name="connsiteY17" fmla="*/ 49002 h 1073257"/>
              <a:gd name="connisteX18" fmla="*/ 1084580 w 3147060"/>
              <a:gd name="connsiteY18" fmla="*/ 28682 h 1073257"/>
              <a:gd name="connisteX19" fmla="*/ 1158875 w 3147060"/>
              <a:gd name="connsiteY19" fmla="*/ 21697 h 1073257"/>
              <a:gd name="connisteX20" fmla="*/ 1226185 w 3147060"/>
              <a:gd name="connsiteY20" fmla="*/ 8362 h 1073257"/>
              <a:gd name="connisteX21" fmla="*/ 1300480 w 3147060"/>
              <a:gd name="connsiteY21" fmla="*/ 2012 h 1073257"/>
              <a:gd name="connisteX22" fmla="*/ 1381125 w 3147060"/>
              <a:gd name="connsiteY22" fmla="*/ 2012 h 1073257"/>
              <a:gd name="connisteX23" fmla="*/ 1449070 w 3147060"/>
              <a:gd name="connsiteY23" fmla="*/ 21697 h 1073257"/>
              <a:gd name="connisteX24" fmla="*/ 1543050 w 3147060"/>
              <a:gd name="connsiteY24" fmla="*/ 82657 h 1073257"/>
              <a:gd name="connisteX25" fmla="*/ 1624330 w 3147060"/>
              <a:gd name="connsiteY25" fmla="*/ 149967 h 1073257"/>
              <a:gd name="connisteX26" fmla="*/ 1711325 w 3147060"/>
              <a:gd name="connsiteY26" fmla="*/ 210927 h 1073257"/>
              <a:gd name="connisteX27" fmla="*/ 1779270 w 3147060"/>
              <a:gd name="connsiteY27" fmla="*/ 284587 h 1073257"/>
              <a:gd name="connisteX28" fmla="*/ 1866900 w 3147060"/>
              <a:gd name="connsiteY28" fmla="*/ 351897 h 1073257"/>
              <a:gd name="connisteX29" fmla="*/ 1947545 w 3147060"/>
              <a:gd name="connsiteY29" fmla="*/ 386187 h 1073257"/>
              <a:gd name="connisteX30" fmla="*/ 2021840 w 3147060"/>
              <a:gd name="connsiteY30" fmla="*/ 426192 h 1073257"/>
              <a:gd name="connisteX31" fmla="*/ 2089150 w 3147060"/>
              <a:gd name="connsiteY31" fmla="*/ 446512 h 1073257"/>
              <a:gd name="connisteX32" fmla="*/ 2156460 w 3147060"/>
              <a:gd name="connsiteY32" fmla="*/ 487152 h 1073257"/>
              <a:gd name="connisteX33" fmla="*/ 2251075 w 3147060"/>
              <a:gd name="connsiteY33" fmla="*/ 507472 h 1073257"/>
              <a:gd name="connisteX34" fmla="*/ 2331720 w 3147060"/>
              <a:gd name="connsiteY34" fmla="*/ 520807 h 1073257"/>
              <a:gd name="connisteX35" fmla="*/ 2399030 w 3147060"/>
              <a:gd name="connsiteY35" fmla="*/ 520807 h 1073257"/>
              <a:gd name="connisteX36" fmla="*/ 2466340 w 3147060"/>
              <a:gd name="connsiteY36" fmla="*/ 520807 h 1073257"/>
              <a:gd name="connisteX37" fmla="*/ 2553970 w 3147060"/>
              <a:gd name="connsiteY37" fmla="*/ 520807 h 1073257"/>
              <a:gd name="connisteX38" fmla="*/ 2621280 w 3147060"/>
              <a:gd name="connsiteY38" fmla="*/ 520807 h 1073257"/>
              <a:gd name="connisteX39" fmla="*/ 2688590 w 3147060"/>
              <a:gd name="connsiteY39" fmla="*/ 547477 h 1073257"/>
              <a:gd name="connisteX40" fmla="*/ 2762885 w 3147060"/>
              <a:gd name="connsiteY40" fmla="*/ 581132 h 1073257"/>
              <a:gd name="connisteX41" fmla="*/ 2823845 w 3147060"/>
              <a:gd name="connsiteY41" fmla="*/ 655427 h 1073257"/>
              <a:gd name="connisteX42" fmla="*/ 2870835 w 3147060"/>
              <a:gd name="connsiteY42" fmla="*/ 722737 h 1073257"/>
              <a:gd name="connisteX43" fmla="*/ 2951480 w 3147060"/>
              <a:gd name="connsiteY43" fmla="*/ 783697 h 1073257"/>
              <a:gd name="connisteX44" fmla="*/ 3025775 w 3147060"/>
              <a:gd name="connsiteY44" fmla="*/ 851007 h 1073257"/>
              <a:gd name="connisteX45" fmla="*/ 3093085 w 3147060"/>
              <a:gd name="connsiteY45" fmla="*/ 931652 h 1073257"/>
              <a:gd name="connisteX46" fmla="*/ 3100070 w 3147060"/>
              <a:gd name="connsiteY46" fmla="*/ 998962 h 1073257"/>
              <a:gd name="connisteX47" fmla="*/ 3147060 w 3147060"/>
              <a:gd name="connsiteY47" fmla="*/ 1073257 h 107325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</a:cxnLst>
            <a:rect l="l" t="t" r="r" b="b"/>
            <a:pathLst>
              <a:path w="3147060" h="1073257">
                <a:moveTo>
                  <a:pt x="0" y="1066272"/>
                </a:moveTo>
                <a:cubicBezTo>
                  <a:pt x="6985" y="1052937"/>
                  <a:pt x="22225" y="1023727"/>
                  <a:pt x="40005" y="992612"/>
                </a:cubicBezTo>
                <a:cubicBezTo>
                  <a:pt x="57785" y="961497"/>
                  <a:pt x="74295" y="941177"/>
                  <a:pt x="87630" y="911332"/>
                </a:cubicBezTo>
                <a:cubicBezTo>
                  <a:pt x="100965" y="881487"/>
                  <a:pt x="95250" y="870692"/>
                  <a:pt x="107315" y="844022"/>
                </a:cubicBezTo>
                <a:cubicBezTo>
                  <a:pt x="119380" y="817352"/>
                  <a:pt x="131445" y="803382"/>
                  <a:pt x="147955" y="776712"/>
                </a:cubicBezTo>
                <a:cubicBezTo>
                  <a:pt x="164465" y="750042"/>
                  <a:pt x="165735" y="736072"/>
                  <a:pt x="188595" y="709402"/>
                </a:cubicBezTo>
                <a:cubicBezTo>
                  <a:pt x="211455" y="682732"/>
                  <a:pt x="233045" y="667492"/>
                  <a:pt x="262890" y="642092"/>
                </a:cubicBezTo>
                <a:cubicBezTo>
                  <a:pt x="292735" y="616692"/>
                  <a:pt x="312420" y="610977"/>
                  <a:pt x="336550" y="581132"/>
                </a:cubicBezTo>
                <a:cubicBezTo>
                  <a:pt x="360680" y="551287"/>
                  <a:pt x="361315" y="525887"/>
                  <a:pt x="384175" y="493502"/>
                </a:cubicBezTo>
                <a:cubicBezTo>
                  <a:pt x="407035" y="461117"/>
                  <a:pt x="427355" y="449687"/>
                  <a:pt x="451485" y="419842"/>
                </a:cubicBezTo>
                <a:cubicBezTo>
                  <a:pt x="475615" y="389997"/>
                  <a:pt x="485140" y="376662"/>
                  <a:pt x="505460" y="345547"/>
                </a:cubicBezTo>
                <a:cubicBezTo>
                  <a:pt x="525780" y="314432"/>
                  <a:pt x="529590" y="295382"/>
                  <a:pt x="552450" y="264267"/>
                </a:cubicBezTo>
                <a:cubicBezTo>
                  <a:pt x="575310" y="233152"/>
                  <a:pt x="593090" y="214737"/>
                  <a:pt x="619760" y="190607"/>
                </a:cubicBezTo>
                <a:cubicBezTo>
                  <a:pt x="646430" y="166477"/>
                  <a:pt x="660400" y="159492"/>
                  <a:pt x="687070" y="142982"/>
                </a:cubicBezTo>
                <a:cubicBezTo>
                  <a:pt x="713740" y="126472"/>
                  <a:pt x="727710" y="117582"/>
                  <a:pt x="754380" y="109327"/>
                </a:cubicBezTo>
                <a:cubicBezTo>
                  <a:pt x="781050" y="101072"/>
                  <a:pt x="793115" y="111232"/>
                  <a:pt x="821690" y="102977"/>
                </a:cubicBezTo>
                <a:cubicBezTo>
                  <a:pt x="850265" y="94722"/>
                  <a:pt x="862330" y="80117"/>
                  <a:pt x="895985" y="69322"/>
                </a:cubicBezTo>
                <a:cubicBezTo>
                  <a:pt x="929640" y="58527"/>
                  <a:pt x="953135" y="57257"/>
                  <a:pt x="990600" y="49002"/>
                </a:cubicBezTo>
                <a:cubicBezTo>
                  <a:pt x="1028065" y="40747"/>
                  <a:pt x="1050925" y="34397"/>
                  <a:pt x="1084580" y="28682"/>
                </a:cubicBezTo>
                <a:cubicBezTo>
                  <a:pt x="1118235" y="22967"/>
                  <a:pt x="1130300" y="25507"/>
                  <a:pt x="1158875" y="21697"/>
                </a:cubicBezTo>
                <a:cubicBezTo>
                  <a:pt x="1187450" y="17887"/>
                  <a:pt x="1197610" y="12172"/>
                  <a:pt x="1226185" y="8362"/>
                </a:cubicBezTo>
                <a:cubicBezTo>
                  <a:pt x="1254760" y="4552"/>
                  <a:pt x="1269365" y="3282"/>
                  <a:pt x="1300480" y="2012"/>
                </a:cubicBezTo>
                <a:cubicBezTo>
                  <a:pt x="1331595" y="742"/>
                  <a:pt x="1351280" y="-1798"/>
                  <a:pt x="1381125" y="2012"/>
                </a:cubicBezTo>
                <a:cubicBezTo>
                  <a:pt x="1410970" y="5822"/>
                  <a:pt x="1416685" y="5822"/>
                  <a:pt x="1449070" y="21697"/>
                </a:cubicBezTo>
                <a:cubicBezTo>
                  <a:pt x="1481455" y="37572"/>
                  <a:pt x="1508125" y="57257"/>
                  <a:pt x="1543050" y="82657"/>
                </a:cubicBezTo>
                <a:cubicBezTo>
                  <a:pt x="1577975" y="108057"/>
                  <a:pt x="1590675" y="124567"/>
                  <a:pt x="1624330" y="149967"/>
                </a:cubicBezTo>
                <a:cubicBezTo>
                  <a:pt x="1657985" y="175367"/>
                  <a:pt x="1680210" y="184257"/>
                  <a:pt x="1711325" y="210927"/>
                </a:cubicBezTo>
                <a:cubicBezTo>
                  <a:pt x="1742440" y="237597"/>
                  <a:pt x="1748155" y="256647"/>
                  <a:pt x="1779270" y="284587"/>
                </a:cubicBezTo>
                <a:cubicBezTo>
                  <a:pt x="1810385" y="312527"/>
                  <a:pt x="1833245" y="331577"/>
                  <a:pt x="1866900" y="351897"/>
                </a:cubicBezTo>
                <a:cubicBezTo>
                  <a:pt x="1900555" y="372217"/>
                  <a:pt x="1916430" y="371582"/>
                  <a:pt x="1947545" y="386187"/>
                </a:cubicBezTo>
                <a:cubicBezTo>
                  <a:pt x="1978660" y="400792"/>
                  <a:pt x="1993265" y="414127"/>
                  <a:pt x="2021840" y="426192"/>
                </a:cubicBezTo>
                <a:cubicBezTo>
                  <a:pt x="2050415" y="438257"/>
                  <a:pt x="2062480" y="434447"/>
                  <a:pt x="2089150" y="446512"/>
                </a:cubicBezTo>
                <a:cubicBezTo>
                  <a:pt x="2115820" y="458577"/>
                  <a:pt x="2124075" y="475087"/>
                  <a:pt x="2156460" y="487152"/>
                </a:cubicBezTo>
                <a:cubicBezTo>
                  <a:pt x="2188845" y="499217"/>
                  <a:pt x="2216150" y="500487"/>
                  <a:pt x="2251075" y="507472"/>
                </a:cubicBezTo>
                <a:cubicBezTo>
                  <a:pt x="2286000" y="514457"/>
                  <a:pt x="2301875" y="518267"/>
                  <a:pt x="2331720" y="520807"/>
                </a:cubicBezTo>
                <a:cubicBezTo>
                  <a:pt x="2361565" y="523347"/>
                  <a:pt x="2372360" y="520807"/>
                  <a:pt x="2399030" y="520807"/>
                </a:cubicBezTo>
                <a:cubicBezTo>
                  <a:pt x="2425700" y="520807"/>
                  <a:pt x="2435225" y="520807"/>
                  <a:pt x="2466340" y="520807"/>
                </a:cubicBezTo>
                <a:cubicBezTo>
                  <a:pt x="2497455" y="520807"/>
                  <a:pt x="2522855" y="520807"/>
                  <a:pt x="2553970" y="520807"/>
                </a:cubicBezTo>
                <a:cubicBezTo>
                  <a:pt x="2585085" y="520807"/>
                  <a:pt x="2594610" y="515727"/>
                  <a:pt x="2621280" y="520807"/>
                </a:cubicBezTo>
                <a:cubicBezTo>
                  <a:pt x="2647950" y="525887"/>
                  <a:pt x="2660015" y="535412"/>
                  <a:pt x="2688590" y="547477"/>
                </a:cubicBezTo>
                <a:cubicBezTo>
                  <a:pt x="2717165" y="559542"/>
                  <a:pt x="2735580" y="559542"/>
                  <a:pt x="2762885" y="581132"/>
                </a:cubicBezTo>
                <a:cubicBezTo>
                  <a:pt x="2790190" y="602722"/>
                  <a:pt x="2802255" y="626852"/>
                  <a:pt x="2823845" y="655427"/>
                </a:cubicBezTo>
                <a:cubicBezTo>
                  <a:pt x="2845435" y="684002"/>
                  <a:pt x="2845435" y="697337"/>
                  <a:pt x="2870835" y="722737"/>
                </a:cubicBezTo>
                <a:cubicBezTo>
                  <a:pt x="2896235" y="748137"/>
                  <a:pt x="2920365" y="758297"/>
                  <a:pt x="2951480" y="783697"/>
                </a:cubicBezTo>
                <a:cubicBezTo>
                  <a:pt x="2982595" y="809097"/>
                  <a:pt x="2997200" y="821162"/>
                  <a:pt x="3025775" y="851007"/>
                </a:cubicBezTo>
                <a:cubicBezTo>
                  <a:pt x="3054350" y="880852"/>
                  <a:pt x="3078480" y="901807"/>
                  <a:pt x="3093085" y="931652"/>
                </a:cubicBezTo>
                <a:cubicBezTo>
                  <a:pt x="3107690" y="961497"/>
                  <a:pt x="3089275" y="970387"/>
                  <a:pt x="3100070" y="998962"/>
                </a:cubicBezTo>
                <a:cubicBezTo>
                  <a:pt x="3110865" y="1027537"/>
                  <a:pt x="3137535" y="1059922"/>
                  <a:pt x="3147060" y="107325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1833860" y="5930265"/>
            <a:ext cx="59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0" grpId="0"/>
      <p:bldP spid="10" grpId="1"/>
      <p:bldP spid="13" grpId="0" animBg="1"/>
      <p:bldP spid="13" grpId="1" animBg="1"/>
      <p:bldP spid="14" grpId="0"/>
      <p:bldP spid="14" grpId="1"/>
      <p:bldP spid="12" grpId="0"/>
      <p:bldP spid="12" grpId="1"/>
      <p:bldP spid="16" grpId="0"/>
      <p:bldP spid="16" grpId="1"/>
      <p:bldP spid="17" grpId="0" animBg="1"/>
      <p:bldP spid="17" grpId="1" animBg="1"/>
      <p:bldP spid="18" grpId="0"/>
      <p:bldP spid="1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53670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4130" y="660400"/>
            <a:ext cx="694372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热传导方程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24130" y="1372870"/>
                <a:ext cx="6852285" cy="38449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设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一维热传导系统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置于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轴，系统在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任意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处的横截面积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为单位面积，热流沿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方向传递，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处的温度为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u(x)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，其温度梯度</a:t>
                </a:r>
                <a:r>
                  <a:rPr lang="zh-CN" altLang="en-US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∂</a:t>
                </a:r>
                <a:r>
                  <a:rPr lang="en-US" altLang="zh-CN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u/</a:t>
                </a:r>
                <a:r>
                  <a:rPr lang="zh-CN" altLang="en-US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∂</a:t>
                </a:r>
                <a:r>
                  <a:rPr lang="en-US" altLang="zh-CN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x</a:t>
                </a:r>
                <a:r>
                  <a:rPr lang="zh-CN" altLang="en-US" sz="20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。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傅里叶定律：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单位时间内流经该单位面积的热量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q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与该处的温度梯度成正比，即</a:t>
                </a: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q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k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den>
                      </m:f>
                    </m:oMath>
                  </m:oMathPara>
                </a14:m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k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是导热率，负号表示热流方向与温度梯度方向相反。</a:t>
                </a: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1372870"/>
                <a:ext cx="6852285" cy="384492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箭头连接符 14"/>
          <p:cNvCxnSpPr/>
          <p:nvPr/>
        </p:nvCxnSpPr>
        <p:spPr>
          <a:xfrm>
            <a:off x="8437245" y="3870960"/>
            <a:ext cx="2707005" cy="571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平行四边形 18"/>
          <p:cNvSpPr/>
          <p:nvPr/>
        </p:nvSpPr>
        <p:spPr>
          <a:xfrm rot="6900000">
            <a:off x="9038590" y="2503170"/>
            <a:ext cx="1180465" cy="937260"/>
          </a:xfrm>
          <a:prstGeom prst="parallelogram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9775190" y="2952115"/>
            <a:ext cx="987425" cy="1206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8672830" y="2964180"/>
            <a:ext cx="9874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>
            <a:off x="8477250" y="4344670"/>
            <a:ext cx="2675890" cy="10795"/>
          </a:xfrm>
          <a:prstGeom prst="straightConnector1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9782175" y="3830955"/>
            <a:ext cx="76200" cy="762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020685" y="268732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黑体" panose="02010609060101010101" charset="-122"/>
                <a:ea typeface="黑体" panose="02010609060101010101" charset="-122"/>
                <a:sym typeface="+mn-ea"/>
              </a:rPr>
              <a:t>热流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0796905" y="268732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q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431655" y="316738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u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9676130" y="375602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999220" y="1778635"/>
            <a:ext cx="1108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单位面积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279765" y="368935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1072495" y="407606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8977630" y="329565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高温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9955530" y="329565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低温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9431655" y="4374515"/>
            <a:ext cx="8261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∂</a:t>
            </a:r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u/</a:t>
            </a:r>
            <a:r>
              <a:rPr lang="zh-CN" altLang="en-US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∂</a:t>
            </a:r>
            <a:r>
              <a:rPr lang="en-US" altLang="zh-CN" sz="160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x</a:t>
            </a:r>
            <a:endParaRPr lang="en-US" altLang="zh-CN" sz="160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3" grpId="0" animBg="1"/>
      <p:bldP spid="23" grpId="1" animBg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4130" y="861060"/>
            <a:ext cx="6331585" cy="40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热传导方程</a:t>
            </a: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无源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1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、确定物理量、建立坐标系：</a:t>
            </a:r>
            <a:endParaRPr lang="zh-CN" altLang="en-US" sz="2400">
              <a:latin typeface="黑体" panose="02010609060101010101" charset="-122"/>
              <a:ea typeface="黑体" panose="02010609060101010101" charset="-122"/>
            </a:endParaRP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上述一维热传导系统（均匀细杆）的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长度为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L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，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横截面积为</a:t>
            </a:r>
            <a:r>
              <a:rPr lang="en-US" altLang="zh-CN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S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，杆的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两个端点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固定在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=0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和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=L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处。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假定杆在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初始t=0时刻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的温度分布为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Φ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  <a:sym typeface="+mn-ea"/>
              </a:rPr>
              <a:t>(x)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；在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t&gt;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时，热量在杆中流动。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  <a:p>
            <a:pPr indent="457200" algn="just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我们确定在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任意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t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时刻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，杆中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任意位置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  <a:r>
              <a:rPr lang="zh-CN" altLang="en-US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0&lt;x&lt;L</a:t>
            </a:r>
            <a:r>
              <a:rPr lang="zh-CN" altLang="en-US" sz="2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）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温度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u(x,t)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lang="zh-CN" sz="20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圆柱形 3"/>
          <p:cNvSpPr/>
          <p:nvPr/>
        </p:nvSpPr>
        <p:spPr>
          <a:xfrm rot="16200000">
            <a:off x="9144000" y="941070"/>
            <a:ext cx="375920" cy="3901440"/>
          </a:xfrm>
          <a:prstGeom prst="ca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/>
          <p:nvPr/>
        </p:nvSpPr>
        <p:spPr>
          <a:xfrm rot="13980000">
            <a:off x="11104245" y="2675890"/>
            <a:ext cx="646430" cy="519430"/>
          </a:xfrm>
          <a:prstGeom prst="arc">
            <a:avLst>
              <a:gd name="adj1" fmla="val 16200000"/>
              <a:gd name="adj2" fmla="val 21012781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>
            <a:off x="7091680" y="3543935"/>
            <a:ext cx="4594860" cy="1143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79005" y="344614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1065510" y="344614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L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7444105" y="3102610"/>
            <a:ext cx="0" cy="46164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1236960" y="3102610"/>
            <a:ext cx="0" cy="46164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8460105" y="2912745"/>
            <a:ext cx="635000" cy="571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686540" y="326136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9149080" y="260604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q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381240" y="2145665"/>
            <a:ext cx="10248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t &gt; 0</a:t>
            </a: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时，</a:t>
            </a:r>
          </a:p>
        </p:txBody>
      </p:sp>
      <p:cxnSp>
        <p:nvCxnSpPr>
          <p:cNvPr id="18" name="直接箭头连接符 17"/>
          <p:cNvCxnSpPr/>
          <p:nvPr/>
        </p:nvCxnSpPr>
        <p:spPr>
          <a:xfrm flipH="1" flipV="1">
            <a:off x="10904220" y="2237105"/>
            <a:ext cx="290195" cy="65722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0374630" y="1779270"/>
            <a:ext cx="11512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横截面积</a:t>
            </a: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6" grpId="1" animBg="1"/>
      <p:bldP spid="9" grpId="0"/>
      <p:bldP spid="9" grpId="1"/>
      <p:bldP spid="10" grpId="0"/>
      <p:bldP spid="10" grpId="1"/>
      <p:bldP spid="14" grpId="0"/>
      <p:bldP spid="14" grpId="1"/>
      <p:bldP spid="16" grpId="0"/>
      <p:bldP spid="16" grpId="1"/>
      <p:bldP spid="17" grpId="0"/>
      <p:bldP spid="17" grpId="1"/>
      <p:bldP spid="39" grpId="0"/>
      <p:bldP spid="3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4130" y="805180"/>
                <a:ext cx="6331585" cy="4837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热传导方程</a:t>
                </a:r>
                <a:r>
                  <a:rPr lang="en-US" altLang="zh-CN" sz="2800" b="1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--</a:t>
                </a:r>
                <a:r>
                  <a:rPr lang="zh-CN" altLang="en-US" sz="2800" b="1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无源</a:t>
                </a:r>
                <a:endParaRPr lang="zh-CN" altLang="en-US" sz="2800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2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、划出研究单元：</a:t>
                </a:r>
                <a:endParaRPr lang="zh-CN" altLang="en-US" sz="24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pPr indent="45720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sz="2000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在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x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处取一段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微元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</a:rPr>
                  <a:t>∆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</a:rPr>
                  <a:t>x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</a:rPr>
                  <a:t>根据傅里叶定律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</a:rPr>
                  <a:t>在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∆</a:t>
                </a:r>
                <a:r>
                  <a:rPr lang="en-US" altLang="zh-CN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t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时间内：</a:t>
                </a:r>
              </a:p>
              <a:p>
                <a:pPr indent="457200" algn="just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从∆</a:t>
                </a:r>
                <a:r>
                  <a:rPr lang="en-US" altLang="zh-CN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x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前端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流入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的热量：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𝑄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=−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kS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0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</m:oMath>
                </a14:m>
                <a:endParaRPr lang="zh-CN" altLang="en-US" sz="2000" dirty="0">
                  <a:latin typeface="微软雅黑" panose="020B0503020204020204" charset="-122"/>
                  <a:ea typeface="微软雅黑" panose="020B0503020204020204" charset="-122"/>
                  <a:cs typeface="黑体" panose="02010609060101010101" charset="-122"/>
                  <a:sym typeface="+mn-ea"/>
                </a:endParaRPr>
              </a:p>
              <a:p>
                <a:pPr indent="45720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从∆</a:t>
                </a:r>
                <a:r>
                  <a:rPr lang="en-US" altLang="zh-CN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x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后端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流出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的热量：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𝑄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=−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kS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0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+∆</m:t>
                        </m:r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</m:oMath>
                </a14:m>
                <a:endParaRPr lang="zh-CN" altLang="en-US" sz="2000" dirty="0">
                  <a:latin typeface="微软雅黑" panose="020B0503020204020204" charset="-122"/>
                  <a:ea typeface="微软雅黑" panose="020B0503020204020204" charset="-122"/>
                  <a:cs typeface="黑体" panose="02010609060101010101" charset="-122"/>
                  <a:sym typeface="+mn-ea"/>
                </a:endParaRPr>
              </a:p>
              <a:p>
                <a:pPr indent="45720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微软雅黑" panose="020B0503020204020204" charset="-122"/>
                  <a:ea typeface="微软雅黑" panose="020B0503020204020204" charset="-122"/>
                  <a:cs typeface="黑体" panose="02010609060101010101" charset="-122"/>
                  <a:sym typeface="+mn-ea"/>
                </a:endParaRPr>
              </a:p>
              <a:p>
                <a:pPr indent="45720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无外界热源时，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体积元</a:t>
                </a:r>
                <a:r>
                  <a:rPr lang="en-US" altLang="zh-CN" sz="2000" dirty="0" err="1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S∆x</a:t>
                </a: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吸收的热量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000" baseline="-250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</a:t>
                </a:r>
              </a:p>
              <a:p>
                <a:pPr indent="45720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000" baseline="-25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-Q</a:t>
                </a:r>
                <a:r>
                  <a:rPr lang="en-US" altLang="zh-CN" sz="2000" baseline="-25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=Q</a:t>
                </a:r>
                <a:r>
                  <a:rPr lang="en-US" altLang="zh-CN" sz="2000" baseline="-25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805180"/>
                <a:ext cx="6331585" cy="483743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圆柱形 3"/>
          <p:cNvSpPr/>
          <p:nvPr/>
        </p:nvSpPr>
        <p:spPr>
          <a:xfrm rot="16200000">
            <a:off x="9144000" y="941070"/>
            <a:ext cx="375920" cy="3901440"/>
          </a:xfrm>
          <a:prstGeom prst="ca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/>
          <p:nvPr/>
        </p:nvSpPr>
        <p:spPr>
          <a:xfrm rot="13980000">
            <a:off x="11104245" y="2675890"/>
            <a:ext cx="646430" cy="519430"/>
          </a:xfrm>
          <a:prstGeom prst="arc">
            <a:avLst>
              <a:gd name="adj1" fmla="val 16200000"/>
              <a:gd name="adj2" fmla="val 21012781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>
            <a:off x="7091680" y="3543935"/>
            <a:ext cx="4594860" cy="1143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296150" y="344614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927080" y="3446145"/>
            <a:ext cx="834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x+∆x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7444105" y="3102610"/>
            <a:ext cx="0" cy="46164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1236960" y="3102610"/>
            <a:ext cx="0" cy="461645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11282680" y="2933700"/>
            <a:ext cx="460375" cy="38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686540" y="326136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x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893560" y="3261360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0</a:t>
            </a: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7025005" y="2937510"/>
            <a:ext cx="460375" cy="38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893560" y="238442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Q</a:t>
            </a:r>
            <a:r>
              <a:rPr lang="en-US" altLang="zh-CN" sz="1600" baseline="-25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1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1344275" y="238442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Q</a:t>
            </a:r>
            <a:r>
              <a:rPr lang="en-US" altLang="zh-CN" sz="1600" baseline="-25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2</a:t>
            </a: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9265920" y="3115945"/>
            <a:ext cx="13970" cy="5905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594725" y="3706495"/>
            <a:ext cx="1474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体积元：</a:t>
            </a: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S∆x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942070" y="2619375"/>
            <a:ext cx="626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Q</a:t>
            </a:r>
            <a:r>
              <a:rPr lang="en-US" altLang="zh-CN" sz="1600" baseline="-2500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6" grpId="1" animBg="1"/>
      <p:bldP spid="9" grpId="0"/>
      <p:bldP spid="9" grpId="1"/>
      <p:bldP spid="10" grpId="0"/>
      <p:bldP spid="10" grpId="1"/>
      <p:bldP spid="14" grpId="0"/>
      <p:bldP spid="14" grpId="1"/>
      <p:bldP spid="2" grpId="0"/>
      <p:bldP spid="2" grpId="1"/>
      <p:bldP spid="18" grpId="0"/>
      <p:bldP spid="18" grpId="1"/>
      <p:bldP spid="19" grpId="0"/>
      <p:bldP spid="19" grpId="1"/>
      <p:bldP spid="21" grpId="0"/>
      <p:bldP spid="21" grpId="1"/>
      <p:bldP spid="22" grpId="0"/>
      <p:bldP spid="2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93675" y="-17335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93675" y="885825"/>
            <a:ext cx="2896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基本要求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1860" y="1654175"/>
            <a:ext cx="1090739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  <a:buClr>
                <a:srgbClr val="0000FF"/>
              </a:buClr>
              <a:buSzPct val="65000"/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按时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上课，不迟到早退</a:t>
            </a:r>
            <a:r>
              <a:rPr lang="en-US" altLang="zh-CN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,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若有事情，请提前请假</a:t>
            </a: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  <a:p>
            <a:pPr fontAlgn="auto">
              <a:lnSpc>
                <a:spcPct val="150000"/>
              </a:lnSpc>
              <a:buClr>
                <a:srgbClr val="0000FF"/>
              </a:buClr>
              <a:buSzPct val="65000"/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保持良好的课堂纪律和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安静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的学习环境</a:t>
            </a: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  <a:p>
            <a:pPr fontAlgn="auto">
              <a:lnSpc>
                <a:spcPct val="150000"/>
              </a:lnSpc>
              <a:buClr>
                <a:srgbClr val="0000FF"/>
              </a:buClr>
              <a:buSzPct val="65000"/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上课认真听讲，做好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笔记</a:t>
            </a:r>
            <a:endParaRPr lang="en-US" altLang="zh-CN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  <a:p>
            <a:pPr fontAlgn="auto">
              <a:lnSpc>
                <a:spcPct val="150000"/>
              </a:lnSpc>
              <a:buClr>
                <a:srgbClr val="0000FF"/>
              </a:buClr>
              <a:buSzPct val="65000"/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按时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独立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完成作业（</a:t>
            </a:r>
            <a:r>
              <a:rPr lang="zh-CN" altLang="en-US" sz="36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班级姓名学号</a:t>
            </a: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）</a:t>
            </a: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  <a:p>
            <a:pPr fontAlgn="auto">
              <a:lnSpc>
                <a:spcPct val="150000"/>
              </a:lnSpc>
              <a:buClr>
                <a:srgbClr val="0000FF"/>
              </a:buClr>
              <a:buSzPct val="65000"/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卷面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整洁</a:t>
            </a:r>
            <a:endParaRPr lang="zh-CN" altLang="en-US" sz="360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4130" y="787400"/>
                <a:ext cx="11637010" cy="5525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热传导方程</a:t>
                </a:r>
                <a:r>
                  <a:rPr lang="en-US" altLang="zh-CN" sz="2800" b="1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--</a:t>
                </a:r>
                <a:r>
                  <a:rPr lang="zh-CN" altLang="en-US" sz="2800" b="1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无源</a:t>
                </a:r>
                <a:endParaRPr lang="zh-CN" altLang="en-US" sz="2800" b="1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endParaRPr>
              </a:p>
              <a:p>
                <a:pPr marL="342900" indent="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问题：如何建立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4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与温度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的方程？</a:t>
                </a:r>
              </a:p>
              <a:p>
                <a:pPr marL="6858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比热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c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：单位质量的物体温度升高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1K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所需要的热量</a:t>
                </a: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c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m</m:t>
                          </m:r>
                        </m:den>
                      </m:f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Q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den>
                      </m:f>
                    </m:oMath>
                  </m:oMathPara>
                </a14:m>
                <a:endParaRPr lang="zh-CN" altLang="en-US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  <a:p>
                <a:pPr marL="342900"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故</a:t>
                </a:r>
                <a:r>
                  <a:rPr lang="zh-CN" altLang="en-US" sz="200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cs typeface="黑体" panose="02010609060101010101" charset="-122"/>
                    <a:sym typeface="+mn-ea"/>
                  </a:rPr>
                  <a:t>体积元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S∆x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吸收的热量</a:t>
                </a:r>
                <a:r>
                  <a:rPr lang="en-US" altLang="zh-CN" sz="2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000" baseline="-2500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</a:t>
                </a:r>
              </a:p>
              <a:p>
                <a:pPr marL="342900" indent="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=c</a:t>
                </a:r>
                <a:r>
                  <a:rPr lang="en-US" altLang="zh-CN" sz="200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ρ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S∆x∆u</a:t>
                </a:r>
              </a:p>
              <a:p>
                <a:pPr marL="342900"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由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Q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-Q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=Q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3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</a:t>
                </a: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</a:t>
                </a: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kS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+∆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−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𝑢</m:t>
                                </m:r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𝑥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)=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cρS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x</m:t>
                    </m:r>
                    <m: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u</m:t>
                    </m:r>
                  </m:oMath>
                </a14:m>
                <a:r>
                  <a:rPr lang="en-US" altLang="zh-CN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             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 </m:t>
                    </m:r>
                  </m:oMath>
                </a14:m>
                <a:endParaRPr lang="zh-CN" altLang="en-US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  <a:p>
                <a:pPr marL="342900"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3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、化简整理：</a:t>
                </a:r>
                <a:endParaRPr lang="zh-CN" altLang="en-US" sz="2000">
                  <a:latin typeface="黑体" panose="02010609060101010101" charset="-122"/>
                  <a:ea typeface="黑体" panose="02010609060101010101" charset="-122"/>
                </a:endParaRP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        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k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c</m:t>
                          </m:r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𝜌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a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为热扩散系数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787400"/>
                <a:ext cx="11637010" cy="552513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711809" y="4461510"/>
            <a:ext cx="1498600" cy="75565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5035680" y="4680585"/>
            <a:ext cx="258445" cy="3175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383514" y="4718050"/>
            <a:ext cx="219710" cy="3175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右箭头 1"/>
          <p:cNvSpPr/>
          <p:nvPr/>
        </p:nvSpPr>
        <p:spPr>
          <a:xfrm>
            <a:off x="5415915" y="4718050"/>
            <a:ext cx="473710" cy="2863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209030" y="4474210"/>
                <a:ext cx="3004820" cy="74358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+∆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≈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∆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𝑥</m:t>
                      </m:r>
                      <m:r>
                        <a:rPr lang="en-US" altLang="zh-CN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9030" y="4474210"/>
                <a:ext cx="3004820" cy="743585"/>
              </a:xfrm>
              <a:prstGeom prst="rect">
                <a:avLst/>
              </a:prstGeom>
              <a:blipFill rotWithShape="1">
                <a:blip r:embed="rId7"/>
                <a:stretch>
                  <a:fillRect l="-211" t="-854" r="-211" b="-854"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9740265" y="4473575"/>
                <a:ext cx="1765935" cy="74358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≈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0265" y="4473575"/>
                <a:ext cx="1765935" cy="743585"/>
              </a:xfrm>
              <a:prstGeom prst="rect">
                <a:avLst/>
              </a:prstGeom>
              <a:blipFill rotWithShape="1">
                <a:blip r:embed="rId8"/>
                <a:stretch>
                  <a:fillRect l="-360" t="-854" r="-360" b="-854"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7" grpId="0" animBg="1"/>
      <p:bldP spid="17" grpId="1" animBg="1"/>
      <p:bldP spid="23" grpId="0" animBg="1"/>
      <p:bldP spid="23" grpId="1" animBg="1"/>
      <p:bldP spid="24" grpId="0" animBg="1"/>
      <p:bldP spid="24" grpId="1" animBg="1"/>
      <p:bldP spid="2" grpId="0" animBg="1"/>
      <p:bldP spid="2" grpId="1" animBg="1"/>
      <p:bldP spid="4" grpId="0" animBg="1"/>
      <p:bldP spid="4" grpId="1" animBg="1"/>
      <p:bldP spid="6" grpId="0" animBg="1"/>
      <p:bldP spid="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4130" y="799465"/>
                <a:ext cx="11637010" cy="34886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热传导方程</a:t>
                </a:r>
                <a:r>
                  <a:rPr lang="en-US" altLang="zh-CN" sz="2800" b="1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--</a:t>
                </a:r>
                <a:r>
                  <a:rPr lang="zh-CN" altLang="en-US" sz="2800" b="1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有源</a:t>
                </a:r>
                <a:endParaRPr lang="zh-CN" altLang="en-US" sz="2800" b="1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endParaRP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 sz="2000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  <a:p>
                <a:pPr marL="342900"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其中，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f(x,t)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表示时空依赖的外热源。</a:t>
                </a:r>
              </a:p>
              <a:p>
                <a:pPr marL="342900"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二维平面、三维立体空间内的热传导方程：</a:t>
                </a: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y</m:t>
                              </m:r>
                            </m:e>
                            <m:sup>
                              <m:r>
                                <a:rPr lang="en-US" altLang="zh-CN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)+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y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 sz="2000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p>
                        <m:sSup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a</m:t>
                          </m:r>
                        </m:e>
                        <m:sup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y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z</m:t>
                              </m:r>
                            </m:e>
                            <m:sup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)+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f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y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z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 sz="2000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799465"/>
                <a:ext cx="11637010" cy="348869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3813" y="658178"/>
                <a:ext cx="11549380" cy="53587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拉普拉斯方程</a:t>
                </a:r>
              </a:p>
              <a:p>
                <a:pPr marL="342900"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zh-CN" altLang="en-US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、多维系统</a:t>
                </a:r>
                <a:r>
                  <a:rPr lang="zh-CN" altLang="en-US" sz="2400" dirty="0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稳态</a:t>
                </a:r>
                <a:r>
                  <a:rPr lang="zh-CN" altLang="en-US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温度分布（以二维为例）</a:t>
                </a:r>
              </a:p>
              <a:p>
                <a:pPr marL="342900"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y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)</m:t>
                    </m:r>
                  </m:oMath>
                </a14:m>
                <a:endParaRPr lang="en-US" altLang="zh-CN" sz="2400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当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=0</m:t>
                    </m:r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时，二维热传导系统是稳态的：</a:t>
                </a:r>
              </a:p>
              <a:p>
                <a:pPr marL="342900"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e>
                            <m:sup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MS Mincho" panose="02020609040205080304" charset="-128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altLang="zh-CN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y</m:t>
                              </m:r>
                            </m:e>
                            <m:sup>
                              <m:r>
                                <a:rPr lang="en-US" altLang="zh-CN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  <a:ea typeface="MS Mincho" panose="02020609040205080304" charset="-128"/>
                          <a:cs typeface="Cambria Math" panose="02040503050406030204" pitchFamily="18" charset="0"/>
                          <a:sym typeface="+mn-ea"/>
                        </a:rPr>
                        <m:t>=0</m:t>
                      </m:r>
                    </m:oMath>
                  </m:oMathPara>
                </a14:m>
                <a:endParaRPr lang="en-US" altLang="zh-CN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补充：</a:t>
                </a:r>
                <a:endParaRPr lang="en-US" altLang="zh-CN" sz="2400" dirty="0"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  <a:p>
                <a:pPr marL="3429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</a:t>
                </a:r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矢量微分算子</a:t>
                </a: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</a:t>
                </a:r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𝛻</m:t>
                    </m:r>
                    <m:r>
                      <a:rPr lang="en-US" altLang="zh-CN" sz="2000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</m:den>
                    </m:f>
                    <m:r>
                      <a:rPr lang="en-US" altLang="zh-CN" sz="2000" b="1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𝒊</m:t>
                    </m:r>
                    <m:r>
                      <a:rPr lang="en-US" altLang="zh-CN" sz="2000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y</m:t>
                        </m:r>
                      </m:den>
                    </m:f>
                    <m:r>
                      <a:rPr lang="en-US" altLang="zh-CN" sz="2000" b="1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𝒋</m:t>
                    </m:r>
                    <m:r>
                      <a:rPr lang="en-US" altLang="zh-CN" sz="2000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z</m:t>
                        </m:r>
                      </m:den>
                    </m:f>
                    <m:r>
                      <a:rPr lang="en-US" altLang="zh-CN" sz="2000" b="1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𝒌</m:t>
                    </m:r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</a:t>
                </a:r>
              </a:p>
              <a:p>
                <a:pPr marL="3429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</a:t>
                </a:r>
              </a:p>
              <a:p>
                <a:pPr marL="3429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</a:t>
                </a:r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拉普拉斯算子：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en-US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a:rPr lang="en-US" altLang="zh-CN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𝛻</m:t>
                        </m:r>
                      </m:e>
                      <m:sup>
                        <m:r>
                          <a:rPr lang="en-US" altLang="zh-CN" sz="2000" i="1" dirty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r>
                      <a:rPr lang="en-US" altLang="zh-CN" sz="2000" i="1" dirty="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y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z</m:t>
                            </m:r>
                          </m:e>
                          <m:sup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</a:t>
                </a:r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13" y="658178"/>
                <a:ext cx="11549380" cy="5358765"/>
              </a:xfrm>
              <a:prstGeom prst="rect">
                <a:avLst/>
              </a:prstGeom>
              <a:blipFill rotWithShape="1">
                <a:blip r:embed="rId6"/>
                <a:stretch>
                  <a:fillRect l="-3" t="-6" r="3" b="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86985" y="1905000"/>
            <a:ext cx="369570" cy="5530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5086985" y="4368165"/>
            <a:ext cx="579120" cy="1625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6162040" y="3690620"/>
            <a:ext cx="1760855" cy="1428750"/>
          </a:xfrm>
          <a:prstGeom prst="round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r>
              <a:rPr lang="zh-CN" altLang="en-US"/>
              <a:t>梯度：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∇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u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散度：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∇∙</a:t>
            </a:r>
            <a:r>
              <a:rPr lang="en-US" altLang="zh-CN" b="1" i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E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旋度：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∇</a:t>
            </a:r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×</a:t>
            </a:r>
            <a:r>
              <a:rPr lang="en-US" altLang="zh-CN" b="1" i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E</a:t>
            </a:r>
          </a:p>
          <a:p>
            <a:pPr algn="ctr"/>
            <a:endParaRPr lang="zh-CN" altLang="en-US">
              <a:sym typeface="+mn-ea"/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4982210" y="5574030"/>
            <a:ext cx="579120" cy="1625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767070" y="5271135"/>
            <a:ext cx="2287270" cy="889000"/>
          </a:xfrm>
          <a:prstGeom prst="round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∇</a:t>
            </a:r>
            <a:r>
              <a:rPr lang="en-US" altLang="zh-CN" sz="2000" baseline="30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u=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∇∙∇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u</a:t>
            </a:r>
            <a:endParaRPr lang="zh-CN" altLang="en-US" sz="2000"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7444105" y="2811145"/>
            <a:ext cx="2287270" cy="569595"/>
          </a:xfrm>
          <a:prstGeom prst="round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拉普拉斯方程</a:t>
            </a:r>
            <a:endParaRPr lang="zh-CN" sz="2000"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  <p:bldP spid="16" grpId="0" animBg="1"/>
      <p:bldP spid="16" grpId="1" animBg="1"/>
      <p:bldP spid="14" grpId="0" animBg="1"/>
      <p:bldP spid="14" grpId="1" animBg="1"/>
      <p:bldP spid="15" grpId="0" animBg="1"/>
      <p:bldP spid="15" grpId="1" animBg="1"/>
      <p:bldP spid="17" grpId="0" animBg="1"/>
      <p:bldP spid="17" grpId="1" animBg="1"/>
      <p:bldP spid="18" grpId="0" animBg="1"/>
      <p:bldP spid="1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45466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0" y="720725"/>
                <a:ext cx="12028170" cy="55645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拉普拉斯方程</a:t>
                </a: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</a:t>
                </a:r>
                <a:r>
                  <a:rPr lang="en-US" altLang="zh-CN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2</a:t>
                </a: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电磁波空间分布</a:t>
                </a: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：</a:t>
                </a:r>
              </a:p>
              <a:p>
                <a:pPr marL="3429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麦克斯韦方程（描述电磁波的时空分布）</a:t>
                </a: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zh-CN" altLang="en-US" sz="2000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            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𝛻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∙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𝑫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𝜌</m:t>
                    </m:r>
                  </m:oMath>
                </a14:m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            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𝛻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×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𝑬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−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b="1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𝑩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𝑡</m:t>
                        </m:r>
                      </m:den>
                    </m:f>
                  </m:oMath>
                </a14:m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            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𝛻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∙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𝑩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0</m:t>
                    </m:r>
                  </m:oMath>
                </a14:m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                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𝛻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×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𝑯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𝑱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b="1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𝑫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𝑡</m:t>
                        </m:r>
                      </m:den>
                    </m:f>
                  </m:oMath>
                </a14:m>
                <a:endParaRPr lang="en-US" altLang="zh-CN" sz="2000" i="1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algn="ctr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8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求解矢量场的波动方程很复杂！！！</a:t>
                </a:r>
                <a:endParaRPr lang="en-US" altLang="zh-CN" sz="2800" dirty="0">
                  <a:solidFill>
                    <a:srgbClr val="FF0000"/>
                  </a:solidFill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en-US" altLang="zh-CN" sz="2800" dirty="0">
                  <a:solidFill>
                    <a:srgbClr val="FF0000"/>
                  </a:solidFill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720725"/>
                <a:ext cx="12028170" cy="556450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25425" y="2573655"/>
            <a:ext cx="2202180" cy="2141220"/>
          </a:xfrm>
          <a:prstGeom prst="round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FF0000"/>
                </a:solidFill>
              </a:rPr>
              <a:t>电位移矢量</a:t>
            </a: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D</a:t>
            </a:r>
            <a:endParaRPr lang="en-US" altLang="zh-CN" b="1" i="1">
              <a:solidFill>
                <a:srgbClr val="FF0000"/>
              </a:solidFill>
            </a:endParaRPr>
          </a:p>
          <a:p>
            <a:pPr algn="ctr"/>
            <a:r>
              <a:rPr lang="zh-CN" altLang="en-US">
                <a:solidFill>
                  <a:srgbClr val="FF0000"/>
                </a:solidFill>
              </a:rPr>
              <a:t>电场强度</a:t>
            </a: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E</a:t>
            </a:r>
            <a:endParaRPr lang="en-US" altLang="zh-CN" b="1" i="1">
              <a:solidFill>
                <a:srgbClr val="FF0000"/>
              </a:solidFill>
            </a:endParaRPr>
          </a:p>
          <a:p>
            <a:pPr algn="ctr"/>
            <a:r>
              <a:rPr lang="zh-CN" altLang="en-US">
                <a:solidFill>
                  <a:srgbClr val="FF0000"/>
                </a:solidFill>
              </a:rPr>
              <a:t>磁感应强度</a:t>
            </a: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B</a:t>
            </a:r>
          </a:p>
          <a:p>
            <a:pPr algn="ctr">
              <a:buClrTx/>
              <a:buSzTx/>
              <a:buFontTx/>
            </a:pPr>
            <a:r>
              <a:rPr lang="zh-CN" altLang="en-US">
                <a:solidFill>
                  <a:srgbClr val="FF0000"/>
                </a:solidFill>
              </a:rPr>
              <a:t>磁场强度</a:t>
            </a: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E</a:t>
            </a:r>
          </a:p>
          <a:p>
            <a:pPr algn="ctr">
              <a:buClrTx/>
              <a:buSzTx/>
              <a:buFontTx/>
            </a:pPr>
            <a:r>
              <a:rPr lang="zh-CN" altLang="en-US">
                <a:solidFill>
                  <a:srgbClr val="FF0000"/>
                </a:solidFill>
              </a:rPr>
              <a:t>自由电荷体密度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ρ</a:t>
            </a:r>
            <a:endParaRPr lang="en-US" altLang="zh-CN" b="1" i="1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buClrTx/>
              <a:buSzTx/>
              <a:buFontTx/>
            </a:pPr>
            <a:r>
              <a:rPr lang="zh-CN" altLang="en-US">
                <a:solidFill>
                  <a:srgbClr val="FF0000"/>
                </a:solidFill>
              </a:rPr>
              <a:t>传导电流密度</a:t>
            </a: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J</a:t>
            </a:r>
          </a:p>
        </p:txBody>
      </p:sp>
      <p:sp>
        <p:nvSpPr>
          <p:cNvPr id="13" name="左右箭头 12"/>
          <p:cNvSpPr/>
          <p:nvPr/>
        </p:nvSpPr>
        <p:spPr>
          <a:xfrm>
            <a:off x="4717415" y="3533140"/>
            <a:ext cx="667385" cy="3841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9"/>
          <p:cNvSpPr/>
          <p:nvPr/>
        </p:nvSpPr>
        <p:spPr>
          <a:xfrm>
            <a:off x="5650230" y="2567305"/>
            <a:ext cx="2202180" cy="2162175"/>
          </a:xfrm>
          <a:prstGeom prst="round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物质方程：</a:t>
            </a:r>
          </a:p>
          <a:p>
            <a:pPr algn="ctr" fontAlgn="auto">
              <a:lnSpc>
                <a:spcPct val="150000"/>
              </a:lnSpc>
            </a:pPr>
            <a:r>
              <a:rPr lang="en-US" altLang="zh-CN" b="1" i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D=</a:t>
            </a:r>
            <a:r>
              <a:rPr lang="en-US" altLang="zh-CN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ε</a:t>
            </a:r>
            <a:r>
              <a:rPr lang="en-US" altLang="zh-CN" b="1" i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E   </a:t>
            </a:r>
            <a:r>
              <a:rPr lang="en-US" altLang="zh-CN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ε</a:t>
            </a:r>
            <a:r>
              <a:rPr lang="zh-CN" altLang="en-US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介电常数</a:t>
            </a:r>
          </a:p>
          <a:p>
            <a:pPr algn="ctr" fontAlgn="auto">
              <a:lnSpc>
                <a:spcPct val="150000"/>
              </a:lnSpc>
            </a:pPr>
            <a:r>
              <a:rPr lang="en-US" altLang="zh-CN" b="1" i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B=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μ</a:t>
            </a:r>
            <a:r>
              <a:rPr lang="en-US" altLang="zh-CN" b="1" i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H 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μ</a:t>
            </a:r>
            <a:r>
              <a:rPr lang="zh-CN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磁导率</a:t>
            </a:r>
            <a:r>
              <a:rPr lang="en-US" altLang="zh-CN" b="1" i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J=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σ</a:t>
            </a:r>
            <a:r>
              <a:rPr lang="en-US" altLang="zh-CN" b="1" i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</a:rPr>
              <a:t>E  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σ</a:t>
            </a:r>
            <a:r>
              <a:rPr lang="zh-CN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charset="0"/>
                <a:sym typeface="+mn-ea"/>
              </a:rPr>
              <a:t>电导率</a:t>
            </a:r>
            <a:endParaRPr lang="en-US" altLang="zh-CN" b="1" i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algn="ctr"/>
            <a:endParaRPr lang="zh-CN" altLang="en-US" b="1" i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082915" y="2573655"/>
            <a:ext cx="11861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14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矢量微分算子、拉普拉斯算子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（补充材料）</a:t>
            </a:r>
          </a:p>
        </p:txBody>
      </p:sp>
      <p:sp>
        <p:nvSpPr>
          <p:cNvPr id="16" name="右箭头 15"/>
          <p:cNvSpPr/>
          <p:nvPr/>
        </p:nvSpPr>
        <p:spPr>
          <a:xfrm>
            <a:off x="8117840" y="3583940"/>
            <a:ext cx="1078230" cy="175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" name="图片 101"/>
          <p:cNvPicPr/>
          <p:nvPr/>
        </p:nvPicPr>
        <p:blipFill>
          <a:blip r:embed="rId7"/>
          <a:stretch>
            <a:fillRect/>
          </a:stretch>
        </p:blipFill>
        <p:spPr>
          <a:xfrm>
            <a:off x="9559925" y="2699385"/>
            <a:ext cx="2028190" cy="8337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embed="rId8"/>
          <a:stretch>
            <a:fillRect/>
          </a:stretch>
        </p:blipFill>
        <p:spPr>
          <a:xfrm>
            <a:off x="9559925" y="3607435"/>
            <a:ext cx="2183130" cy="7943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13" grpId="0" bldLvl="0" animBg="1"/>
      <p:bldP spid="13" grpId="1" animBg="1"/>
      <p:bldP spid="14" grpId="0" bldLvl="0" animBg="1"/>
      <p:bldP spid="14" grpId="1" animBg="1"/>
      <p:bldP spid="15" grpId="0"/>
      <p:bldP spid="15" grpId="1"/>
      <p:bldP spid="16" grpId="0" bldLvl="0" animBg="1"/>
      <p:bldP spid="16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-39370" y="-670560"/>
            <a:ext cx="752284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621963" y="-4445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0" y="720725"/>
                <a:ext cx="6421755" cy="57219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800" b="1" dirty="0"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拉普拉斯方程</a:t>
                </a:r>
              </a:p>
              <a:p>
                <a:pPr marL="342900" algn="ctr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</a:t>
                </a: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电场</a:t>
                </a:r>
                <a:r>
                  <a:rPr lang="en-US" altLang="zh-CN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E</a:t>
                </a: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与电位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u</a:t>
                </a: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的关系：</a:t>
                </a:r>
                <a:r>
                  <a:rPr lang="en-US" altLang="zh-CN" sz="2400" b="1" i="1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E</a:t>
                </a:r>
                <a:r>
                  <a:rPr lang="en-US" altLang="zh-CN" sz="24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=-</a:t>
                </a:r>
                <a:r>
                  <a:rPr lang="zh-CN" altLang="en-US" sz="24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∇</a:t>
                </a:r>
                <a:r>
                  <a:rPr lang="en-US" altLang="zh-CN" sz="2400" dirty="0">
                    <a:latin typeface="Times New Roman" panose="02020603050405020304" charset="0"/>
                    <a:ea typeface="微软雅黑" panose="020B0503020204020204" charset="-122"/>
                    <a:cs typeface="Times New Roman" panose="02020603050405020304" charset="0"/>
                    <a:sym typeface="+mn-ea"/>
                  </a:rPr>
                  <a:t>u</a:t>
                </a:r>
                <a:endParaRPr lang="en-US" altLang="zh-CN" sz="240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342900" indent="4572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假定在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理想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的平行板电容器中，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电场强度均匀</a:t>
                </a: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：</a:t>
                </a:r>
              </a:p>
              <a:p>
                <a:pPr marL="34290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𝑬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  <m: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高</m:t>
                              </m:r>
                            </m:sub>
                          </m:sSub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  <m: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低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d</m:t>
                          </m:r>
                        </m:den>
                      </m:f>
                      <m: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  <m: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低</m:t>
                              </m:r>
                            </m:sub>
                          </m:sSub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  <m: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高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d</m:t>
                          </m:r>
                        </m:den>
                      </m:f>
                    </m:oMath>
                  </m:oMathPara>
                </a14:m>
                <a:endParaRPr lang="en-US" altLang="zh-CN" sz="200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342900" indent="457200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在一个任意电荷系统形成的电场中，</a:t>
                </a:r>
                <a:r>
                  <a:rPr lang="en-US" altLang="zh-CN" sz="2000" b="1" i="1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E</a:t>
                </a:r>
                <a:r>
                  <a:rPr lang="en-US" altLang="zh-CN" sz="2000" dirty="0">
                    <a:solidFill>
                      <a:srgbClr val="FF0000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(x)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：</a:t>
                </a: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𝑬</m:t>
                      </m:r>
                      <m: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)=−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"/>
                                  <m:endChr m:val="|"/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微软雅黑" panose="020B0503020204020204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微软雅黑" panose="020B0503020204020204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e>
                              </m:d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+∆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sub>
                          </m:sSub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"/>
                                  <m:endChr m:val="|"/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微软雅黑" panose="020B0503020204020204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微软雅黑" panose="020B0503020204020204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e>
                              </m:d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latin typeface="Cambria Math" panose="02040503050406030204" pitchFamily="18" charset="0"/>
                                  <a:ea typeface="微软雅黑" panose="020B0503020204020204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</m:sub>
                          </m:sSub>
                        </m:num>
                        <m:den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den>
                      </m:f>
                      <m: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den>
                      </m:f>
                      <m:r>
                        <a:rPr lang="en-US" altLang="zh-CN" sz="2000"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≈−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den>
                      </m:f>
                    </m:oMath>
                  </m:oMathPara>
                </a14:m>
                <a:endParaRPr lang="en-US" altLang="zh-CN" sz="2000" dirty="0">
                  <a:latin typeface="Cambria Math" panose="02040503050406030204" pitchFamily="18" charset="0"/>
                  <a:ea typeface="微软雅黑" panose="020B0503020204020204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zh-CN" altLang="en-US" sz="2000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因此，</a:t>
                </a: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𝛻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∙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𝛻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u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𝛻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∙</m:t>
                      </m:r>
                      <m:r>
                        <a:rPr lang="en-US" altLang="zh-CN" sz="20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𝑬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𝜀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𝛻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∙</m:t>
                      </m:r>
                      <m:r>
                        <a:rPr lang="en-US" altLang="zh-CN" sz="20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𝑫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𝜌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𝜀</m:t>
                          </m:r>
                        </m:den>
                      </m:f>
                    </m:oMath>
                  </m:oMathPara>
                </a14:m>
                <a:endParaRPr lang="en-US" altLang="zh-CN" sz="2000" dirty="0">
                  <a:solidFill>
                    <a:schemeClr val="tx1"/>
                  </a:solidFill>
                  <a:latin typeface="Cambria Math" panose="02040503050406030204" pitchFamily="18" charset="0"/>
                  <a:ea typeface="微软雅黑" panose="020B0503020204020204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pPr>
                        <m:e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𝛻</m:t>
                          </m:r>
                        </m:e>
                        <m:sup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u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𝜌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微软雅黑" panose="020B0503020204020204" charset="-122"/>
                              <a:cs typeface="Cambria Math" panose="02040503050406030204" pitchFamily="18" charset="0"/>
                              <a:sym typeface="+mn-ea"/>
                            </a:rPr>
                            <m:t>𝜀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     (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泊松方程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微软雅黑" panose="020B0503020204020204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en-US" altLang="zh-CN" sz="2000" dirty="0">
                  <a:solidFill>
                    <a:schemeClr val="tx1"/>
                  </a:solidFill>
                  <a:latin typeface="Cambria Math" panose="02040503050406030204" pitchFamily="18" charset="0"/>
                  <a:ea typeface="微软雅黑" panose="020B0503020204020204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当电场无源时，即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ρ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=0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a:rPr lang="en-US" altLang="zh-CN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𝛻</m:t>
                        </m:r>
                      </m:e>
                      <m:sup>
                        <m:r>
                          <a:rPr lang="en-US" altLang="zh-CN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微软雅黑" panose="020B0503020204020204" charset="-122"/>
                        <a:cs typeface="Cambria Math" panose="02040503050406030204" pitchFamily="18" charset="0"/>
                        <a:sym typeface="+mn-ea"/>
                      </a:rPr>
                      <m:t>u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微软雅黑" panose="020B0503020204020204" charset="-122"/>
                        <a:cs typeface="Cambria Math" panose="02040503050406030204" pitchFamily="18" charset="0"/>
                        <a:sym typeface="+mn-ea"/>
                      </a:rPr>
                      <m:t>=0</m:t>
                    </m:r>
                  </m:oMath>
                </a14:m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  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（拉普拉斯方程）</a:t>
                </a:r>
              </a:p>
              <a:p>
                <a:pPr marL="342900" indent="0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endParaRPr lang="zh-CN" altLang="en-US" sz="2000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720725"/>
                <a:ext cx="6421755" cy="572198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8537575" y="1104900"/>
            <a:ext cx="19050" cy="18459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10331450" y="1104900"/>
            <a:ext cx="32385" cy="19075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7642225" y="658495"/>
            <a:ext cx="2142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黑体" panose="02010609060101010101" charset="-122"/>
                <a:ea typeface="黑体" panose="02010609060101010101" charset="-122"/>
                <a:sym typeface="+mn-ea"/>
              </a:rPr>
              <a:t>高电位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490075" y="644525"/>
            <a:ext cx="2142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黑体" panose="02010609060101010101" charset="-122"/>
                <a:ea typeface="黑体" panose="02010609060101010101" charset="-122"/>
                <a:sym typeface="+mn-ea"/>
              </a:rPr>
              <a:t>低电位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642225" y="91313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642225" y="121539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7642225" y="146621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642225" y="172085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642225" y="197739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7642225" y="222694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642225" y="245935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9927590" y="91313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927590" y="121539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9927590" y="146621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9927590" y="175133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9927590" y="197739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9927590" y="222694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9927590" y="2459355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-</a:t>
            </a:r>
          </a:p>
        </p:txBody>
      </p:sp>
      <p:cxnSp>
        <p:nvCxnSpPr>
          <p:cNvPr id="39" name="直接箭头连接符 38"/>
          <p:cNvCxnSpPr/>
          <p:nvPr/>
        </p:nvCxnSpPr>
        <p:spPr>
          <a:xfrm>
            <a:off x="8577580" y="1977390"/>
            <a:ext cx="1745615" cy="0"/>
          </a:xfrm>
          <a:prstGeom prst="straightConnector1">
            <a:avLst/>
          </a:prstGeom>
          <a:ln>
            <a:prstDash val="lgDash"/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8760460" y="1512570"/>
            <a:ext cx="1267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000">
                <a:latin typeface="黑体" panose="02010609060101010101" charset="-122"/>
                <a:ea typeface="黑体" panose="02010609060101010101" charset="-122"/>
                <a:sym typeface="+mn-ea"/>
              </a:rPr>
              <a:t>d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8584565" y="1350645"/>
            <a:ext cx="1745615" cy="1397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760460" y="913130"/>
            <a:ext cx="12674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>
                <a:latin typeface="黑体" panose="02010609060101010101" charset="-122"/>
                <a:ea typeface="黑体" panose="02010609060101010101" charset="-122"/>
                <a:sym typeface="+mn-ea"/>
              </a:rPr>
              <a:t>电场强度</a:t>
            </a:r>
          </a:p>
        </p:txBody>
      </p:sp>
      <p:cxnSp>
        <p:nvCxnSpPr>
          <p:cNvPr id="43" name="直接箭头连接符 42"/>
          <p:cNvCxnSpPr/>
          <p:nvPr/>
        </p:nvCxnSpPr>
        <p:spPr>
          <a:xfrm flipH="1">
            <a:off x="8571230" y="2604135"/>
            <a:ext cx="1792605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8844915" y="2488565"/>
            <a:ext cx="1097280" cy="506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>
                <a:latin typeface="黑体" panose="02010609060101010101" charset="-122"/>
                <a:ea typeface="黑体" panose="02010609060101010101" charset="-122"/>
                <a:sym typeface="+mn-ea"/>
              </a:rPr>
              <a:t>电位梯度</a:t>
            </a:r>
          </a:p>
        </p:txBody>
      </p:sp>
      <p:sp>
        <p:nvSpPr>
          <p:cNvPr id="46" name="云形 45"/>
          <p:cNvSpPr/>
          <p:nvPr/>
        </p:nvSpPr>
        <p:spPr>
          <a:xfrm>
            <a:off x="7730490" y="3849370"/>
            <a:ext cx="639445" cy="694690"/>
          </a:xfrm>
          <a:prstGeom prst="cloud">
            <a:avLst/>
          </a:prstGeom>
          <a:solidFill>
            <a:srgbClr val="DCDC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+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7102475" y="3296285"/>
            <a:ext cx="126746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>
                <a:latin typeface="黑体" panose="02010609060101010101" charset="-122"/>
                <a:ea typeface="黑体" panose="02010609060101010101" charset="-122"/>
                <a:sym typeface="+mn-ea"/>
              </a:rPr>
              <a:t>任意电荷</a:t>
            </a:r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8458835" y="4168140"/>
            <a:ext cx="2823845" cy="20320"/>
          </a:xfrm>
          <a:prstGeom prst="straightConnector1">
            <a:avLst/>
          </a:prstGeom>
          <a:ln w="28575">
            <a:prstDash val="sysDot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11331575" y="3734435"/>
            <a:ext cx="60960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x</a:t>
            </a:r>
          </a:p>
        </p:txBody>
      </p:sp>
      <p:cxnSp>
        <p:nvCxnSpPr>
          <p:cNvPr id="51" name="直接连接符 50"/>
          <p:cNvCxnSpPr/>
          <p:nvPr/>
        </p:nvCxnSpPr>
        <p:spPr>
          <a:xfrm flipV="1">
            <a:off x="9039860" y="4167505"/>
            <a:ext cx="1442085" cy="1333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圆角矩形 54"/>
          <p:cNvSpPr/>
          <p:nvPr/>
        </p:nvSpPr>
        <p:spPr>
          <a:xfrm>
            <a:off x="2161635" y="4639219"/>
            <a:ext cx="768350" cy="59944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9606915" y="4119245"/>
            <a:ext cx="6096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∆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  <a:sym typeface="+mn-ea"/>
              </a:rPr>
              <a:t>x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952230" y="3661410"/>
            <a:ext cx="6096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U</a:t>
            </a:r>
            <a:r>
              <a:rPr lang="en-US" altLang="zh-CN" baseline="-25000">
                <a:latin typeface="黑体" panose="02010609060101010101" charset="-122"/>
                <a:ea typeface="黑体" panose="02010609060101010101" charset="-122"/>
                <a:sym typeface="+mn-ea"/>
              </a:rPr>
              <a:t>x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9872345" y="3661410"/>
            <a:ext cx="90551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U</a:t>
            </a:r>
            <a:r>
              <a:rPr lang="en-US" altLang="zh-CN" baseline="-25000">
                <a:latin typeface="黑体" panose="02010609060101010101" charset="-122"/>
                <a:ea typeface="黑体" panose="02010609060101010101" charset="-122"/>
                <a:sym typeface="+mn-ea"/>
              </a:rPr>
              <a:t>x+</a:t>
            </a:r>
            <a:r>
              <a:rPr lang="en-US" altLang="zh-CN" baseline="-25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∆</a:t>
            </a:r>
            <a:r>
              <a:rPr lang="en-US" altLang="zh-CN" baseline="-25000">
                <a:latin typeface="黑体" panose="02010609060101010101" charset="-122"/>
                <a:ea typeface="黑体" panose="02010609060101010101" charset="-122"/>
                <a:sym typeface="+mn-ea"/>
              </a:rPr>
              <a:t>x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40" grpId="0"/>
      <p:bldP spid="40" grpId="1"/>
      <p:bldP spid="42" grpId="0"/>
      <p:bldP spid="42" grpId="1"/>
      <p:bldP spid="44" grpId="0"/>
      <p:bldP spid="44" grpId="1"/>
      <p:bldP spid="46" grpId="0" animBg="1"/>
      <p:bldP spid="46" grpId="1" animBg="1"/>
      <p:bldP spid="48" grpId="0"/>
      <p:bldP spid="48" grpId="1"/>
      <p:bldP spid="50" grpId="0"/>
      <p:bldP spid="50" grpId="1"/>
      <p:bldP spid="55" grpId="0" animBg="1"/>
      <p:bldP spid="55" grpId="1" animBg="1"/>
      <p:bldP spid="56" grpId="0"/>
      <p:bldP spid="56" grpId="1"/>
      <p:bldP spid="57" grpId="0"/>
      <p:bldP spid="57" grpId="1"/>
      <p:bldP spid="58" grpId="0"/>
      <p:bldP spid="58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-39370" y="-670560"/>
            <a:ext cx="752284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621963" y="-4445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436" name="Rectangle 4"/>
          <p:cNvSpPr/>
          <p:nvPr/>
        </p:nvSpPr>
        <p:spPr>
          <a:xfrm>
            <a:off x="611188" y="978853"/>
            <a:ext cx="160528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charset="0"/>
              </a:rPr>
              <a:t>总  结：</a:t>
            </a:r>
          </a:p>
        </p:txBody>
      </p:sp>
      <p:sp>
        <p:nvSpPr>
          <p:cNvPr id="78850" name="Rectangle 2"/>
          <p:cNvSpPr>
            <a:spLocks noGrp="1"/>
          </p:cNvSpPr>
          <p:nvPr>
            <p:ph idx="1"/>
          </p:nvPr>
        </p:nvSpPr>
        <p:spPr>
          <a:xfrm>
            <a:off x="2279333" y="1668145"/>
            <a:ext cx="7632700" cy="4114800"/>
          </a:xfrm>
        </p:spPr>
        <p:txBody>
          <a:bodyPr vert="horz" wrap="square" lIns="91440" tIns="45720" rIns="91440" bIns="45720" anchor="t">
            <a:normAutofit fontScale="77500" lnSpcReduction="20000"/>
          </a:bodyPr>
          <a:lstStyle/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波动方程 　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—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声波中空气密度的相对变化量、</a:t>
            </a:r>
          </a:p>
          <a:p>
            <a:pPr marL="0" indent="0"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电磁波、杆的振动；</a:t>
            </a:r>
          </a:p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热传导方程 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—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物质扩散时的浓度变化规律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</a:p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None/>
            </a:pP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  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长海峡中潮汐波的运动，         </a:t>
            </a:r>
          </a:p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None/>
            </a:pP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   土壤力学中的渗透方程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Laplace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方程 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—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稳定的浓度分布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静电场的</a:t>
            </a:r>
          </a:p>
          <a:p>
            <a:pPr algn="just" eaLnBrk="1" hangingPunct="1">
              <a:lnSpc>
                <a:spcPct val="125000"/>
              </a:lnSpc>
              <a:spcBef>
                <a:spcPct val="25000"/>
              </a:spcBef>
              <a:buClr>
                <a:schemeClr val="tx1"/>
              </a:buClr>
              <a:buNone/>
            </a:pP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      电位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 </a:t>
            </a:r>
            <a:r>
              <a:rPr lang="zh-CN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流体的势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.</a:t>
            </a:r>
          </a:p>
          <a:p>
            <a:pPr eaLnBrk="1" hangingPunct="1">
              <a:lnSpc>
                <a:spcPct val="125000"/>
              </a:lnSpc>
              <a:spcBef>
                <a:spcPct val="25000"/>
              </a:spcBef>
              <a:buChar char="n"/>
            </a:pPr>
            <a:endParaRPr lang="en-US" altLang="zh-CN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78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78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78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78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788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-39370" y="-670560"/>
            <a:ext cx="752284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621963" y="-4445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436" name="Rectangle 4"/>
          <p:cNvSpPr/>
          <p:nvPr/>
        </p:nvSpPr>
        <p:spPr>
          <a:xfrm>
            <a:off x="611188" y="978853"/>
            <a:ext cx="140208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charset="0"/>
              </a:rPr>
              <a:t>作业：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119630" y="1870075"/>
            <a:ext cx="888238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1</a:t>
            </a:r>
            <a:r>
              <a:rPr lang="zh-CN" altLang="en-US" sz="2800">
                <a:latin typeface="黑体" panose="02010609060101010101" charset="-122"/>
                <a:ea typeface="黑体" panose="02010609060101010101" charset="-122"/>
                <a:sym typeface="+mn-ea"/>
              </a:rPr>
              <a:t>、理解、掌握高频传输线方程的建立</a:t>
            </a: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2</a:t>
            </a:r>
            <a:r>
              <a:rPr lang="zh-CN" altLang="en-US" sz="2800">
                <a:latin typeface="黑体" panose="02010609060101010101" charset="-122"/>
                <a:ea typeface="黑体" panose="02010609060101010101" charset="-122"/>
                <a:sym typeface="+mn-ea"/>
              </a:rPr>
              <a:t>、理解、掌握矢量微分算子与拉普拉斯算子</a:t>
            </a: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450590" y="1122680"/>
            <a:ext cx="49669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/>
              <a:t>内</a:t>
            </a:r>
            <a:r>
              <a:rPr lang="en-US" altLang="zh-CN" sz="3600" b="1"/>
              <a:t>   </a:t>
            </a:r>
            <a:r>
              <a:rPr lang="zh-CN" altLang="en-US" sz="3600" b="1"/>
              <a:t>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49400" y="1890395"/>
            <a:ext cx="96850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3200" b="1" dirty="0"/>
              <a:t>1.1   </a:t>
            </a:r>
            <a:r>
              <a:rPr lang="en-US" altLang="zh-CN" sz="3200" dirty="0" err="1"/>
              <a:t>基本方程的建立</a:t>
            </a:r>
            <a:r>
              <a:rPr lang="en-US" altLang="zh-CN" sz="3200" dirty="0"/>
              <a:t> </a:t>
            </a:r>
            <a:r>
              <a:rPr lang="zh-CN" altLang="en-US" sz="3200" dirty="0"/>
              <a:t>（</a:t>
            </a:r>
            <a:r>
              <a:rPr lang="en-US" altLang="zh-CN" sz="3200" dirty="0"/>
              <a:t>2</a:t>
            </a:r>
            <a:r>
              <a:rPr lang="zh-CN" altLang="en-US" sz="3200" dirty="0"/>
              <a:t>学时）</a:t>
            </a:r>
            <a:endParaRPr lang="en-US" altLang="zh-CN" sz="3200" b="1" dirty="0"/>
          </a:p>
          <a:p>
            <a:pPr fontAlgn="auto">
              <a:lnSpc>
                <a:spcPct val="150000"/>
              </a:lnSpc>
            </a:pPr>
            <a:r>
              <a:rPr lang="en-US" altLang="zh-CN" sz="3200" dirty="0"/>
              <a:t>1.2   </a:t>
            </a:r>
            <a:r>
              <a:rPr lang="en-US" altLang="zh-CN" sz="3200" b="1" dirty="0" err="1"/>
              <a:t>初始条件与边界条件</a:t>
            </a:r>
            <a:r>
              <a:rPr lang="en-US" altLang="zh-CN" sz="3200" b="1" dirty="0"/>
              <a:t> </a:t>
            </a:r>
            <a:r>
              <a:rPr lang="zh-CN" altLang="en-US" sz="3200" b="1" dirty="0">
                <a:sym typeface="+mn-ea"/>
              </a:rPr>
              <a:t>（</a:t>
            </a:r>
            <a:r>
              <a:rPr lang="en-US" altLang="zh-CN" sz="3200" b="1" dirty="0">
                <a:sym typeface="+mn-ea"/>
              </a:rPr>
              <a:t>2</a:t>
            </a:r>
            <a:r>
              <a:rPr lang="zh-CN" altLang="en-US" sz="3200" b="1" dirty="0">
                <a:sym typeface="+mn-ea"/>
              </a:rPr>
              <a:t>学时）</a:t>
            </a:r>
            <a:endParaRPr lang="en-US" altLang="zh-CN" sz="3200" dirty="0"/>
          </a:p>
          <a:p>
            <a:pPr fontAlgn="auto">
              <a:lnSpc>
                <a:spcPct val="150000"/>
              </a:lnSpc>
            </a:pPr>
            <a:r>
              <a:rPr lang="en-US" altLang="zh-CN" sz="3200" dirty="0"/>
              <a:t>1.3   </a:t>
            </a:r>
            <a:r>
              <a:rPr lang="en-US" altLang="zh-CN" sz="3200" dirty="0" err="1"/>
              <a:t>定解问题的提法</a:t>
            </a:r>
            <a:r>
              <a:rPr lang="en-US" altLang="zh-CN" sz="3200" dirty="0"/>
              <a:t> </a:t>
            </a:r>
            <a:r>
              <a:rPr lang="zh-CN" altLang="en-US" sz="3200" dirty="0">
                <a:sym typeface="+mn-ea"/>
              </a:rPr>
              <a:t>（</a:t>
            </a:r>
            <a:r>
              <a:rPr lang="en-US" altLang="zh-CN" sz="3200" dirty="0">
                <a:sym typeface="+mn-ea"/>
              </a:rPr>
              <a:t>2</a:t>
            </a:r>
            <a:r>
              <a:rPr lang="zh-CN" altLang="en-US" sz="3200" dirty="0">
                <a:sym typeface="+mn-ea"/>
              </a:rPr>
              <a:t>学时）</a:t>
            </a:r>
            <a:endParaRPr lang="en-US" altLang="zh-CN" sz="3200" dirty="0"/>
          </a:p>
          <a:p>
            <a:pPr fontAlgn="auto">
              <a:lnSpc>
                <a:spcPct val="150000"/>
              </a:lnSpc>
            </a:pPr>
            <a:r>
              <a:rPr lang="en-US" altLang="zh-CN" sz="3200" dirty="0"/>
              <a:t>1.4   </a:t>
            </a:r>
            <a:r>
              <a:rPr lang="en-US" altLang="zh-CN" sz="3200" dirty="0" err="1"/>
              <a:t>习题课</a:t>
            </a:r>
            <a:r>
              <a:rPr lang="en-US" altLang="zh-CN" sz="3200" dirty="0"/>
              <a:t> </a:t>
            </a:r>
            <a:r>
              <a:rPr lang="zh-CN" altLang="en-US" sz="3200" dirty="0">
                <a:sym typeface="+mn-ea"/>
              </a:rPr>
              <a:t>（</a:t>
            </a:r>
            <a:r>
              <a:rPr lang="en-US" altLang="zh-CN" sz="3200" dirty="0">
                <a:sym typeface="+mn-ea"/>
              </a:rPr>
              <a:t>1</a:t>
            </a:r>
            <a:r>
              <a:rPr lang="zh-CN" altLang="en-US" sz="3200" dirty="0">
                <a:sym typeface="+mn-ea"/>
              </a:rPr>
              <a:t>学时）</a:t>
            </a:r>
            <a:endParaRPr lang="en-US" altLang="zh-CN" sz="3200" dirty="0"/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76530" y="-18923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130" y="597535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1.2 </a:t>
            </a: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初始条件与边界条件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65405" y="1334770"/>
                <a:ext cx="12060555" cy="555307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45720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80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问题：波动方程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8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f>
                      <m:f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zh-CN" altLang="en-US" sz="280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能够描述哪些物理现象？</a:t>
                </a:r>
                <a:endParaRPr lang="en-US" altLang="zh-CN" sz="280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（弦振动、高频传输线、电磁波的时空分布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......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）</a:t>
                </a:r>
              </a:p>
              <a:p>
                <a:pPr marL="342900" indent="-342900" algn="l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泛定方程：刻画</a:t>
                </a:r>
                <a:r>
                  <a:rPr lang="zh-CN" altLang="en-US" sz="24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广泛性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的物理规律，不涉及</a:t>
                </a:r>
                <a:r>
                  <a:rPr lang="zh-CN" altLang="en-US" sz="24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具体系统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和</a:t>
                </a:r>
                <a:r>
                  <a:rPr lang="zh-CN" altLang="en-US" sz="24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具体问题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。</a:t>
                </a:r>
              </a:p>
              <a:p>
                <a:pPr marL="342900" indent="-3429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Char char="Ø"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具体的物理问题：泛定方程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+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约束条件</a:t>
                </a:r>
              </a:p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algn="just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800" b="1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初值条件：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描述某系统或某过程初始状况的条件称为</a:t>
                </a:r>
                <a:r>
                  <a:rPr kumimoji="1" lang="zh-CN" altLang="en-US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初始条件（</a:t>
                </a:r>
                <a:r>
                  <a:rPr kumimoji="1" lang="en-US" altLang="zh-CN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t=0</a:t>
                </a:r>
                <a:r>
                  <a:rPr kumimoji="1" lang="zh-CN" altLang="en-US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）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，初值条件与对应的泛定方程加在一起构成</a:t>
                </a:r>
                <a:r>
                  <a:rPr kumimoji="1" lang="zh-CN" altLang="en-US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宋体" panose="02010600030101010101" pitchFamily="2" charset="-122"/>
                    <a:ea typeface="华文中宋" panose="02010600040101010101" pitchFamily="2" charset="-122"/>
                    <a:sym typeface="+mn-ea"/>
                  </a:rPr>
                  <a:t>初值问题 </a:t>
                </a:r>
                <a:r>
                  <a:rPr kumimoji="1" lang="en-US" altLang="zh-CN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宋体" panose="02010600030101010101" pitchFamily="2" charset="-122"/>
                    <a:ea typeface="华文中宋" panose="02010600040101010101" pitchFamily="2" charset="-122"/>
                    <a:sym typeface="+mn-ea"/>
                  </a:rPr>
                  <a:t>(Cauchy</a:t>
                </a:r>
                <a:r>
                  <a:rPr kumimoji="1" lang="zh-CN" altLang="en-US" sz="2400" b="1" kern="0" noProof="0">
                    <a:ln>
                      <a:noFill/>
                    </a:ln>
                    <a:effectLst>
                      <a:outerShdw blurRad="38100" dist="38100" dir="2700000" algn="tl">
                        <a:srgbClr val="C0C0C0"/>
                      </a:outerShdw>
                    </a:effectLst>
                    <a:uLnTx/>
                    <a:uFillTx/>
                    <a:latin typeface="宋体" panose="02010600030101010101" pitchFamily="2" charset="-122"/>
                    <a:ea typeface="华文中宋" panose="02010600040101010101" pitchFamily="2" charset="-122"/>
                    <a:sym typeface="+mn-ea"/>
                  </a:rPr>
                  <a:t>问题）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宋体" panose="02010600030101010101" pitchFamily="2" charset="-122"/>
                    <a:ea typeface="华文中宋" panose="02010600040101010101" pitchFamily="2" charset="-122"/>
                    <a:sym typeface="+mn-ea"/>
                  </a:rPr>
                  <a:t>。</a:t>
                </a:r>
              </a:p>
              <a:p>
                <a:pPr marL="342900" indent="-342900" algn="just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kumimoji="1" lang="zh-CN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华文中宋" panose="02010600040101010101" pitchFamily="2" charset="-122"/>
                    <a:cs typeface="+mn-cs"/>
                  </a:rPr>
                  <a:t>一个系统在某个时刻的状态，总是由前一个时刻的状态演化而来，总是与以前的状态相关，由此往前追溯，就一定与系统的初始状态有关！！！</a:t>
                </a:r>
              </a:p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kumimoji="1" lang="zh-CN" altLang="en-US" sz="2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华文中宋" panose="02010600040101010101" pitchFamily="2" charset="-122"/>
                  <a:cs typeface="+mn-cs"/>
                  <a:sym typeface="+mn-ea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05" y="1334770"/>
                <a:ext cx="12060555" cy="555307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圆角矩形 6"/>
          <p:cNvSpPr/>
          <p:nvPr/>
        </p:nvSpPr>
        <p:spPr>
          <a:xfrm>
            <a:off x="10235565" y="1456690"/>
            <a:ext cx="1832610" cy="1132205"/>
          </a:xfrm>
          <a:prstGeom prst="round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泛定方程</a:t>
            </a:r>
          </a:p>
        </p:txBody>
      </p:sp>
      <p:sp>
        <p:nvSpPr>
          <p:cNvPr id="9" name="矩形 8"/>
          <p:cNvSpPr/>
          <p:nvPr/>
        </p:nvSpPr>
        <p:spPr>
          <a:xfrm>
            <a:off x="4277995" y="3232150"/>
            <a:ext cx="1253490" cy="4381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5686425" y="3353435"/>
            <a:ext cx="464820" cy="195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6480810" y="3175000"/>
            <a:ext cx="3061335" cy="640715"/>
          </a:xfrm>
          <a:prstGeom prst="round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/>
              <a:t>初值条件、边界条件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76530" y="-18923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4130" y="1360170"/>
                <a:ext cx="12204065" cy="5051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342900" indent="-342900" fontAlgn="auto">
                  <a:lnSpc>
                    <a:spcPct val="100000"/>
                  </a:lnSpc>
                  <a:buFont typeface="Wingdings" panose="05000000000000000000" charset="0"/>
                  <a:buChar char="u"/>
                </a:pP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弦振动问题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f>
                      <m:f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：</m:t>
                    </m:r>
                  </m:oMath>
                </a14:m>
                <a:endParaRPr lang="en-US" altLang="zh-CN" sz="2400" dirty="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    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初始位移：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∅</m:t>
                    </m:r>
                  </m:oMath>
                </a14:m>
                <a:r>
                  <a:rPr lang="en-US" altLang="zh-CN" sz="2400" dirty="0">
                    <a:latin typeface="微软雅黑" panose="020B0503020204020204" charset="-122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(x)</a:t>
                </a:r>
              </a:p>
              <a:p>
                <a:pPr indent="4572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微软雅黑" panose="020B0503020204020204" charset="-122"/>
                    <a:ea typeface="微软雅黑" panose="020B0503020204020204" charset="-122"/>
                    <a:cs typeface="Cambria Math" panose="02040503050406030204" pitchFamily="18" charset="0"/>
                    <a:sym typeface="+mn-ea"/>
                  </a:rPr>
                  <a:t>          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初始速度：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t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𝛹</m:t>
                    </m:r>
                  </m:oMath>
                </a14:m>
                <a:r>
                  <a:rPr lang="en-US" altLang="zh-CN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(x)</a:t>
                </a:r>
              </a:p>
              <a:p>
                <a:pPr marL="342900" indent="-3429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Char char="u"/>
                </a:pPr>
                <a:r>
                  <a:rPr lang="zh-CN" altLang="en-US" sz="24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热传导问题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4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r>
                          <a:rPr lang="en-US" altLang="zh-CN" sz="24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(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y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)</m:t>
                    </m:r>
                  </m:oMath>
                </a14:m>
                <a:r>
                  <a:rPr lang="zh-CN" altLang="en-US" sz="2400" dirty="0">
                    <a:latin typeface="Cambria Math" panose="02040503050406030204" pitchFamily="18" charset="0"/>
                    <a:ea typeface="宋体" panose="02010600030101010101" pitchFamily="2" charset="-122"/>
                    <a:cs typeface="Cambria Math" panose="02040503050406030204" pitchFamily="18" charset="0"/>
                    <a:sym typeface="+mn-ea"/>
                  </a:rPr>
                  <a:t>：</a:t>
                </a:r>
              </a:p>
              <a:p>
                <a:pPr indent="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       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初始温度分布：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∅(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x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) </m:t>
                    </m:r>
                    <m:r>
                      <a:rPr lang="zh-CN" altLang="en-US" sz="2400" b="0" i="0" smtClean="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（</m:t>
                    </m:r>
                    <m:r>
                      <a:rPr lang="en-US" altLang="zh-CN" sz="2400" b="0" i="0" smtClean="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0</m:t>
                    </m:r>
                    <m:r>
                      <a:rPr lang="zh-CN" altLang="en-US" sz="2400" b="0" i="1" smtClean="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x</m:t>
                    </m:r>
                    <m:r>
                      <m:rPr>
                        <m:nor/>
                      </m:rPr>
                      <a:rPr lang="en-US" altLang="zh-CN" sz="24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  <a:sym typeface="+mn-ea"/>
                      </a:rPr>
                      <m:t>≤</m:t>
                    </m:r>
                    <m:r>
                      <m:rPr>
                        <m:nor/>
                      </m:rPr>
                      <a:rPr lang="en-US" altLang="zh-CN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  <a:sym typeface="+mn-ea"/>
                      </a:rPr>
                      <m:t>L</m:t>
                    </m:r>
                    <m:r>
                      <a:rPr lang="zh-CN" altLang="en-US" sz="2400" b="0" i="0" smtClean="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）</m:t>
                    </m:r>
                  </m:oMath>
                </a14:m>
                <a:endParaRPr lang="en-US" altLang="zh-CN" sz="2400" dirty="0">
                  <a:latin typeface="微软雅黑" panose="020B0503020204020204" charset="-122"/>
                  <a:ea typeface="微软雅黑" panose="020B0503020204020204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-3429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Char char="u"/>
                </a:pP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拉普拉斯方程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y</m:t>
                            </m:r>
                          </m:e>
                          <m:sup>
                            <m:r>
                              <a:rPr lang="en-US" altLang="zh-CN" sz="2400">
                                <a:latin typeface="Cambria Math" panose="02040503050406030204" pitchFamily="18" charset="0"/>
                                <a:ea typeface="MS Mincho" panose="02020609040205080304" charset="-128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=0</m:t>
                    </m:r>
                  </m:oMath>
                </a14:m>
                <a:r>
                  <a:rPr lang="zh-CN" altLang="en-US" sz="2400" dirty="0">
                    <a:latin typeface="Cambria Math" panose="02040503050406030204" pitchFamily="18" charset="0"/>
                    <a:ea typeface="宋体" panose="02010600030101010101" pitchFamily="2" charset="-122"/>
                    <a:cs typeface="Cambria Math" panose="02040503050406030204" pitchFamily="18" charset="0"/>
                    <a:sym typeface="+mn-ea"/>
                  </a:rPr>
                  <a:t>（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包括泊松方程</a:t>
                </a:r>
                <a:r>
                  <a:rPr lang="zh-CN" altLang="en-US" sz="2400" dirty="0">
                    <a:latin typeface="Cambria Math" panose="02040503050406030204" pitchFamily="18" charset="0"/>
                    <a:ea typeface="宋体" panose="02010600030101010101" pitchFamily="2" charset="-122"/>
                    <a:cs typeface="Cambria Math" panose="02040503050406030204" pitchFamily="18" charset="0"/>
                    <a:sym typeface="+mn-ea"/>
                  </a:rPr>
                  <a:t>）：</a:t>
                </a:r>
              </a:p>
              <a:p>
                <a:pPr indent="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       </a:t>
                </a:r>
                <a:r>
                  <a:rPr lang="zh-CN" altLang="en-US" sz="24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不涉及初值条件！！！</a:t>
                </a: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1360170"/>
                <a:ext cx="12204065" cy="505142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/>
          <p:cNvSpPr/>
          <p:nvPr/>
        </p:nvSpPr>
        <p:spPr>
          <a:xfrm>
            <a:off x="1896745" y="1360170"/>
            <a:ext cx="559435" cy="61277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542155" y="2496185"/>
            <a:ext cx="2035175" cy="370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(0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≤x≤L)</a:t>
            </a:r>
          </a:p>
        </p:txBody>
      </p:sp>
      <p:sp>
        <p:nvSpPr>
          <p:cNvPr id="16" name="矩形 15"/>
          <p:cNvSpPr/>
          <p:nvPr/>
        </p:nvSpPr>
        <p:spPr>
          <a:xfrm>
            <a:off x="1944370" y="3663950"/>
            <a:ext cx="382270" cy="61277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150100" y="5429250"/>
            <a:ext cx="3443605" cy="90297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/>
              <a:t>描述系统的恒稳状态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55905" y="778510"/>
            <a:ext cx="257429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成绩考</a:t>
            </a: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核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68730" y="1714500"/>
            <a:ext cx="993775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平时成绩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（出勤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课后作业）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闭卷考试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30%+70%</a:t>
            </a: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考勤：</a:t>
            </a:r>
            <a:r>
              <a:rPr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6%, </a:t>
            </a:r>
            <a:r>
              <a:rPr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课后作业</a:t>
            </a:r>
            <a:r>
              <a:rPr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:24%</a:t>
            </a:r>
            <a:endParaRPr lang="zh-CN" altLang="en-US"/>
          </a:p>
        </p:txBody>
      </p:sp>
      <p:sp>
        <p:nvSpPr>
          <p:cNvPr id="6" name="TextBox 4"/>
          <p:cNvSpPr txBox="1"/>
          <p:nvPr/>
        </p:nvSpPr>
        <p:spPr>
          <a:xfrm>
            <a:off x="797868" y="3299365"/>
            <a:ext cx="6584950" cy="5219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扣分标准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: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604010" y="3913505"/>
          <a:ext cx="9276715" cy="23983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8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18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8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4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44880"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 marL="91449" marR="91449" marT="45697" marB="45697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</a:rPr>
                        <a:t>上课考勤</a:t>
                      </a:r>
                      <a:endParaRPr lang="en-US" altLang="zh-CN" sz="2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</a:endParaRPr>
                    </a:p>
                    <a:p>
                      <a:pPr algn="ctr"/>
                      <a:r>
                        <a:rPr lang="zh-CN" altLang="en-US" sz="2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</a:rPr>
                        <a:t>（</a:t>
                      </a:r>
                      <a:r>
                        <a:rPr lang="en-US" altLang="zh-CN" sz="2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</a:rPr>
                        <a:t>6</a:t>
                      </a:r>
                      <a:r>
                        <a:rPr lang="zh-CN" altLang="en-US" sz="2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</a:rPr>
                        <a:t>分）</a:t>
                      </a:r>
                    </a:p>
                  </a:txBody>
                  <a:tcPr marL="91449" marR="91449" marT="45697" marB="45697">
                    <a:solidFill>
                      <a:srgbClr val="FFC000">
                        <a:alpha val="5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课后作业</a:t>
                      </a:r>
                      <a:endParaRPr lang="en-US" altLang="zh-CN" sz="2800" b="1" i="0" u="none" kern="1200" baseline="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cs typeface="+mn-cs"/>
                      </a:endParaRPr>
                    </a:p>
                    <a:p>
                      <a:pPr algn="ctr"/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（</a:t>
                      </a:r>
                      <a:r>
                        <a:rPr lang="en-US" altLang="zh-CN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24</a:t>
                      </a: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分）</a:t>
                      </a:r>
                    </a:p>
                  </a:txBody>
                  <a:tcPr marL="91449" marR="91449" marT="45697" marB="45697">
                    <a:solidFill>
                      <a:srgbClr val="7030A0">
                        <a:alpha val="3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1800" b="1" i="0" u="none" kern="1200" baseline="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cs typeface="+mn-cs"/>
                      </a:endParaRPr>
                    </a:p>
                  </a:txBody>
                  <a:tcPr marL="91449" marR="91449" marT="45697" marB="45697">
                    <a:solidFill>
                      <a:srgbClr val="00B0F0">
                        <a:alpha val="4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145"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次数</a:t>
                      </a:r>
                    </a:p>
                  </a:txBody>
                  <a:tcPr marL="91449" marR="91449" marT="45697" marB="45697"/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zh-CN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3</a:t>
                      </a: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次</a:t>
                      </a:r>
                    </a:p>
                  </a:txBody>
                  <a:tcPr marL="91449" marR="91449" marT="45697" marB="45697">
                    <a:solidFill>
                      <a:srgbClr val="FFC000">
                        <a:alpha val="5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zh-CN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4</a:t>
                      </a: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次</a:t>
                      </a:r>
                    </a:p>
                  </a:txBody>
                  <a:tcPr marL="91449" marR="91449" marT="45697" marB="45697">
                    <a:solidFill>
                      <a:srgbClr val="7030A0">
                        <a:alpha val="3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1800" b="1" i="0" u="none" kern="1200" baseline="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cs typeface="+mn-cs"/>
                      </a:endParaRPr>
                    </a:p>
                  </a:txBody>
                  <a:tcPr marL="91449" marR="91449" marT="45697" marB="45697">
                    <a:solidFill>
                      <a:srgbClr val="00B0F0">
                        <a:alpha val="4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8370"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扣分</a:t>
                      </a:r>
                    </a:p>
                  </a:txBody>
                  <a:tcPr marL="91449" marR="91449" marT="45697" marB="45697"/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2800" b="1" i="0" u="none" kern="1200" baseline="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一次</a:t>
                      </a: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不到扣</a:t>
                      </a:r>
                      <a:r>
                        <a:rPr lang="en-US" altLang="zh-CN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2</a:t>
                      </a:r>
                      <a:r>
                        <a:rPr lang="zh-CN" altLang="en-US" sz="2800" b="1" i="0" u="none" kern="1200" baseline="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分</a:t>
                      </a:r>
                    </a:p>
                  </a:txBody>
                  <a:tcPr marL="91449" marR="91449" marT="45697" marB="45697">
                    <a:solidFill>
                      <a:srgbClr val="FFC000">
                        <a:alpha val="5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2800" b="1" i="0" u="none" kern="1200" baseline="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一次</a:t>
                      </a:r>
                      <a:r>
                        <a:rPr lang="zh-CN" altLang="en-US" sz="2800" b="1" i="0" u="none" kern="1200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不交扣</a:t>
                      </a:r>
                      <a:r>
                        <a:rPr lang="en-US" altLang="zh-CN" sz="2800" b="1" i="0" u="none" kern="1200" baseline="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6</a:t>
                      </a:r>
                      <a:r>
                        <a:rPr lang="zh-CN" altLang="en-US" sz="2800" b="1" i="0" u="none" kern="1200" baseline="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黑体" panose="02010609060101010101" charset="-122"/>
                          <a:ea typeface="黑体" panose="02010609060101010101" charset="-122"/>
                          <a:cs typeface="+mn-cs"/>
                        </a:rPr>
                        <a:t>分</a:t>
                      </a:r>
                      <a:endParaRPr lang="en-US" altLang="zh-CN" sz="2800" b="1" i="0" u="none" kern="1200" baseline="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cs typeface="+mn-cs"/>
                      </a:endParaRPr>
                    </a:p>
                  </a:txBody>
                  <a:tcPr marL="91449" marR="91449" marT="45697" marB="45697">
                    <a:solidFill>
                      <a:srgbClr val="7030A0">
                        <a:alpha val="3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zh-CN" sz="1800" b="1" i="0" u="none" kern="1200" baseline="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黑体" panose="02010609060101010101" charset="-122"/>
                        <a:ea typeface="黑体" panose="02010609060101010101" charset="-122"/>
                        <a:cs typeface="+mn-cs"/>
                      </a:endParaRPr>
                    </a:p>
                  </a:txBody>
                  <a:tcPr marL="91449" marR="91449" marT="45697" marB="45697">
                    <a:solidFill>
                      <a:srgbClr val="00B0F0">
                        <a:alpha val="4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76530" y="-18923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176530" y="1334770"/>
                <a:ext cx="12126595" cy="5800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800" b="1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边界条件：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描述某系统或过程边界状况的约束条件称为边界条件。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以</a:t>
                </a:r>
                <a:r>
                  <a:rPr kumimoji="1" lang="zh-CN" altLang="en-US" sz="2400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弦振动问题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为例，由于弦的两端始终固定（</a:t>
                </a:r>
                <a:r>
                  <a:rPr lang="en-US" altLang="zh-CN" sz="2400">
                    <a:sym typeface="+mn-ea"/>
                  </a:rPr>
                  <a:t>0</a:t>
                </a:r>
                <a:r>
                  <a:rPr lang="en-US" altLang="zh-CN" sz="2400">
                    <a:latin typeface="Arial" panose="020B0604020202020204" pitchFamily="34" charset="0"/>
                    <a:cs typeface="Arial" panose="020B0604020202020204" pitchFamily="34" charset="0"/>
                    <a:sym typeface="+mn-ea"/>
                  </a:rPr>
                  <a:t>≤x≤L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）：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第一类边界条件</a:t>
                </a: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(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固定端</a:t>
                </a: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)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：</a:t>
                </a:r>
              </a:p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      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=0, </m:t>
                    </m:r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=0  (</m:t>
                    </m:r>
                    <m:r>
                      <m:rPr>
                        <m:sty m:val="p"/>
                      </m:rP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&gt;0)</m:t>
                    </m:r>
                  </m:oMath>
                </a14:m>
                <a:endParaRPr kumimoji="1" lang="en-US" altLang="zh-CN" sz="2400" kern="0" noProof="0">
                  <a:ln>
                    <a:noFill/>
                  </a:ln>
                  <a:effectLst/>
                  <a:uLnTx/>
                  <a:uFillTx/>
                  <a:latin typeface="Cambria Math" panose="02040503050406030204" pitchFamily="18" charset="0"/>
                  <a:ea typeface="华文中宋" panose="02010600040101010101" pitchFamily="2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第二类边界条件（自由端</a:t>
                </a: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--</a:t>
                </a:r>
                <a:r>
                  <a:rPr kumimoji="1" lang="zh-CN" altLang="en-US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位移方向合力为</a:t>
                </a:r>
                <a:r>
                  <a:rPr kumimoji="1" lang="en-US" altLang="zh-CN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0</a:t>
                </a:r>
                <a:r>
                  <a:rPr kumimoji="1" lang="zh-CN" altLang="en-US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，即</a:t>
                </a:r>
                <a:r>
                  <a:rPr kumimoji="1" lang="en-US" altLang="zh-CN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Tsin</a:t>
                </a:r>
                <a:r>
                  <a:rPr kumimoji="1" lang="en-US" altLang="zh-CN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华文中宋" panose="02010600040101010101" pitchFamily="2" charset="-122"/>
                    <a:cs typeface="Arial" panose="020B0604020202020204" pitchFamily="34" charset="0"/>
                    <a:sym typeface="+mn-ea"/>
                  </a:rPr>
                  <a:t>θ</a:t>
                </a:r>
                <a:r>
                  <a:rPr kumimoji="1" lang="en-US" altLang="zh-CN" kern="0" baseline="-2500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华文中宋" panose="02010600040101010101" pitchFamily="2" charset="-122"/>
                    <a:cs typeface="Arial" panose="020B0604020202020204" pitchFamily="34" charset="0"/>
                    <a:sym typeface="+mn-ea"/>
                  </a:rPr>
                  <a:t>2</a:t>
                </a:r>
                <a:r>
                  <a:rPr kumimoji="1" lang="en-US" altLang="zh-CN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华文中宋" panose="02010600040101010101" pitchFamily="2" charset="-122"/>
                    <a:cs typeface="Arial" panose="020B0604020202020204" pitchFamily="34" charset="0"/>
                    <a:sym typeface="+mn-ea"/>
                  </a:rPr>
                  <a:t>=0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）：</a:t>
                </a: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Cambria Math" panose="02040503050406030204" pitchFamily="18" charset="0"/>
                    <a:ea typeface="华文中宋" panose="02010600040101010101" pitchFamily="2" charset="-122"/>
                    <a:cs typeface="Cambria Math" panose="02040503050406030204" pitchFamily="18" charset="0"/>
                    <a:sym typeface="+mn-ea"/>
                  </a:rPr>
                  <a:t>      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=0, </m:t>
                    </m:r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kumimoji="1" lang="en-US" altLang="zh-CN" sz="2400" i="1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=0  (</m:t>
                    </m:r>
                    <m:r>
                      <m:rPr>
                        <m:sty m:val="p"/>
                      </m:rP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&gt;0)</m:t>
                    </m:r>
                  </m:oMath>
                </a14:m>
                <a:endParaRPr kumimoji="1" lang="en-US" altLang="zh-CN" sz="2400" kern="0" noProof="0">
                  <a:ln>
                    <a:noFill/>
                  </a:ln>
                  <a:effectLst/>
                  <a:uLnTx/>
                  <a:uFillTx/>
                  <a:latin typeface="Cambria Math" panose="02040503050406030204" pitchFamily="18" charset="0"/>
                  <a:ea typeface="华文中宋" panose="02010600040101010101" pitchFamily="2" charset="-122"/>
                  <a:cs typeface="Cambria Math" panose="02040503050406030204" pitchFamily="18" charset="0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第三类边界条件（弹性支撑端</a:t>
                </a: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--</a:t>
                </a:r>
                <a:r>
                  <a:rPr kumimoji="1" lang="zh-CN" altLang="en-US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胡克定律）：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                       </a:t>
                </a:r>
                <a14:m>
                  <m:oMath xmlns:m="http://schemas.openxmlformats.org/officeDocument/2006/math"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sym typeface="+mn-ea"/>
                      </a:rPr>
                      <m:t>(</m:t>
                    </m:r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  <m: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β</m:t>
                            </m:r>
                            <m:f>
                              <m:fPr>
                                <m:ctrlPr>
                                  <a:rPr kumimoji="1" lang="en-US" altLang="zh-CN" sz="2400" i="1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  <m: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=0  (</m:t>
                    </m:r>
                    <m:r>
                      <m:rPr>
                        <m:sty m:val="p"/>
                      </m:rP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&gt;0)</m:t>
                    </m:r>
                  </m:oMath>
                </a14:m>
                <a:endParaRPr kumimoji="1" lang="en-US" altLang="zh-CN" sz="2400" kern="0" noProof="0">
                  <a:ln>
                    <a:noFill/>
                  </a:ln>
                  <a:effectLst/>
                  <a:uLnTx/>
                  <a:uFillTx/>
                  <a:latin typeface="Cambria Math" panose="02040503050406030204" pitchFamily="18" charset="0"/>
                  <a:ea typeface="华文中宋" panose="02010600040101010101" pitchFamily="2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kumimoji="1" lang="en-US" altLang="zh-CN" sz="24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   </a:t>
                </a: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kumimoji="1" lang="en-US" altLang="zh-CN" sz="2400" kern="0" noProof="0">
                  <a:ln>
                    <a:noFill/>
                  </a:ln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sym typeface="+mn-ea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30" y="1334770"/>
                <a:ext cx="12126595" cy="580072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5414010" y="3193415"/>
            <a:ext cx="909955" cy="47180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601595" y="3267710"/>
            <a:ext cx="748030" cy="3975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032885" y="3267710"/>
            <a:ext cx="666115" cy="3975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905750" y="2696210"/>
            <a:ext cx="3004185" cy="91440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描述函数</a:t>
            </a:r>
            <a:r>
              <a:rPr lang="en-US" altLang="zh-CN" sz="2800"/>
              <a:t>u(x,t)</a:t>
            </a:r>
          </a:p>
        </p:txBody>
      </p:sp>
      <p:sp>
        <p:nvSpPr>
          <p:cNvPr id="18" name="矩形 17"/>
          <p:cNvSpPr/>
          <p:nvPr/>
        </p:nvSpPr>
        <p:spPr>
          <a:xfrm>
            <a:off x="2601595" y="4311650"/>
            <a:ext cx="748030" cy="3975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991610" y="4237355"/>
            <a:ext cx="842645" cy="57277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922895" y="4066540"/>
            <a:ext cx="3004185" cy="91440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描述偏导数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∂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</a:rPr>
              <a:t>u/∂x</a:t>
            </a:r>
          </a:p>
        </p:txBody>
      </p:sp>
      <p:sp>
        <p:nvSpPr>
          <p:cNvPr id="21" name="矩形 20"/>
          <p:cNvSpPr/>
          <p:nvPr/>
        </p:nvSpPr>
        <p:spPr>
          <a:xfrm>
            <a:off x="2504440" y="5355590"/>
            <a:ext cx="1833245" cy="57277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416165" y="5253990"/>
            <a:ext cx="3004185" cy="91440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描述</a:t>
            </a:r>
            <a:r>
              <a:rPr lang="en-US" altLang="zh-CN" sz="2800"/>
              <a:t>u(x,y)</a:t>
            </a:r>
            <a:r>
              <a:rPr lang="zh-CN" altLang="en-US" sz="2800"/>
              <a:t>和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∂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</a:rPr>
              <a:t>u/∂x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 bldLvl="0" animBg="1"/>
      <p:bldP spid="7" grpId="1" animBg="1"/>
      <p:bldP spid="9" grpId="0" bldLvl="0" animBg="1"/>
      <p:bldP spid="9" grpId="1" animBg="1"/>
      <p:bldP spid="10" grpId="0" bldLvl="0" animBg="1"/>
      <p:bldP spid="10" grpId="1" animBg="1"/>
      <p:bldP spid="15" grpId="0" bldLvl="0" animBg="1"/>
      <p:bldP spid="15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76530" y="-29718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6530" y="1334770"/>
            <a:ext cx="121265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kumimoji="1" lang="zh-CN" altLang="en-US" sz="2400" kern="0" noProof="0">
                <a:ln>
                  <a:noFill/>
                </a:ln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上述边界条件均为齐次，非齐次边界条件：</a:t>
            </a: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kumimoji="1" lang="zh-CN" altLang="en-US" sz="2400" kern="0" noProof="0">
              <a:ln>
                <a:noFill/>
              </a:ln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sym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/>
              <p:cNvSpPr txBox="1"/>
              <p:nvPr/>
            </p:nvSpPr>
            <p:spPr>
              <a:xfrm>
                <a:off x="4239260" y="2154555"/>
                <a:ext cx="2292985" cy="7372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indent="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8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kumimoji="1" lang="en-US" altLang="zh-CN" sz="2800" i="1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zh-CN" sz="28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kumimoji="1" lang="en-US" altLang="zh-CN" sz="28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kumimoji="1" lang="en-US" altLang="zh-CN" sz="28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kumimoji="1" lang="en-US" altLang="zh-CN" sz="28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</m:sub>
                      </m:sSub>
                      <m:r>
                        <a:rPr kumimoji="1" lang="en-US" altLang="zh-CN" sz="28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28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28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</m:e>
                        <m:sub>
                          <m:r>
                            <a:rPr kumimoji="1" lang="en-US" altLang="zh-CN" sz="28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1</m:t>
                          </m:r>
                        </m:sub>
                      </m:sSub>
                      <m:r>
                        <a:rPr kumimoji="1" lang="en-US" altLang="zh-CN" sz="28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1" lang="en-US" altLang="zh-CN" sz="28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kumimoji="1" lang="en-US" altLang="zh-CN" sz="28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) </m:t>
                      </m:r>
                    </m:oMath>
                  </m:oMathPara>
                </a14:m>
                <a:endParaRPr lang="zh-CN" altLang="en-US" sz="28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9260" y="2154555"/>
                <a:ext cx="2292985" cy="737235"/>
              </a:xfrm>
              <a:prstGeom prst="rect">
                <a:avLst/>
              </a:prstGeom>
              <a:blipFill rotWithShape="1">
                <a:blip r:embed="rId6"/>
                <a:stretch>
                  <a:fillRect r="-18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3865880" y="2891790"/>
                <a:ext cx="2487295" cy="122237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4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kumimoji="1" lang="en-US" altLang="zh-CN" sz="2400" i="1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kumimoji="1" lang="en-US" altLang="zh-CN" sz="2400" i="1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</m:sub>
                      </m:sSub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24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</m:e>
                        <m:sub>
                          <m: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2</m:t>
                          </m:r>
                        </m:sub>
                      </m:sSub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zh-CN" altLang="en-US" sz="2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880" y="2891790"/>
                <a:ext cx="2487295" cy="1222375"/>
              </a:xfrm>
              <a:prstGeom prst="rect">
                <a:avLst/>
              </a:prstGeom>
              <a:blipFill rotWithShape="1">
                <a:blip r:embed="rId7"/>
                <a:stretch>
                  <a:fillRect r="-25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/>
              <p:cNvSpPr txBox="1"/>
              <p:nvPr/>
            </p:nvSpPr>
            <p:spPr>
              <a:xfrm>
                <a:off x="3347085" y="3982720"/>
                <a:ext cx="4018280" cy="122237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sym typeface="+mn-ea"/>
                        </a:rPr>
                        <m:t>(</m:t>
                      </m:r>
                      <m:sSub>
                        <m:sSubPr>
                          <m:ctrlPr>
                            <a:rPr kumimoji="1" lang="en-US" altLang="zh-CN" sz="24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kumimoji="1" lang="en-US" altLang="zh-CN" sz="2400" i="1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zh-CN" sz="24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  <m:r>
                                <a:rPr kumimoji="1" lang="en-US" altLang="zh-CN" sz="24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kumimoji="1" lang="en-US" altLang="zh-CN" sz="24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β</m:t>
                              </m:r>
                              <m:f>
                                <m:fPr>
                                  <m:ctrlPr>
                                    <a:rPr kumimoji="1" lang="en-US" altLang="zh-CN" sz="2400" i="1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kumimoji="1" lang="en-US" altLang="zh-CN" sz="24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</m:den>
                              </m:f>
                              <m:r>
                                <a:rPr kumimoji="1" lang="en-US" altLang="zh-CN" sz="24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</m:sub>
                      </m:sSub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2400" i="1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</m:e>
                        <m:sub>
                          <m:r>
                            <a:rPr kumimoji="1" lang="en-US" altLang="zh-CN" sz="2400" kern="0" noProof="0" smtClean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华文中宋" panose="02010600040101010101" pitchFamily="2" charset="-122"/>
                              <a:cs typeface="Cambria Math" panose="02040503050406030204" pitchFamily="18" charset="0"/>
                              <a:sym typeface="+mn-ea"/>
                            </a:rPr>
                            <m:t>3</m:t>
                          </m:r>
                        </m:sub>
                      </m:sSub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t</m:t>
                      </m:r>
                      <m:r>
                        <a:rPr kumimoji="1" lang="en-US" altLang="zh-CN" sz="2400" kern="0" noProof="0" smtClean="0">
                          <a:ln>
                            <a:noFill/>
                          </a:ln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华文中宋" panose="02010600040101010101" pitchFamily="2" charset="-122"/>
                          <a:cs typeface="Cambria Math" panose="02040503050406030204" pitchFamily="18" charset="0"/>
                          <a:sym typeface="+mn-ea"/>
                        </a:rPr>
                        <m:t>) </m:t>
                      </m:r>
                    </m:oMath>
                  </m:oMathPara>
                </a14:m>
                <a:endParaRPr lang="zh-CN" altLang="en-US" sz="2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7085" y="3982720"/>
                <a:ext cx="4018280" cy="1222375"/>
              </a:xfrm>
              <a:prstGeom prst="rect">
                <a:avLst/>
              </a:prstGeom>
              <a:blipFill rotWithShape="1">
                <a:blip r:embed="rId8"/>
                <a:stretch>
                  <a:fillRect r="-21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450590" y="1122680"/>
            <a:ext cx="49669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/>
              <a:t>内</a:t>
            </a:r>
            <a:r>
              <a:rPr lang="en-US" altLang="zh-CN" sz="3600" b="1"/>
              <a:t>   </a:t>
            </a:r>
            <a:r>
              <a:rPr lang="zh-CN" altLang="en-US" sz="3600" b="1"/>
              <a:t>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49400" y="1890395"/>
            <a:ext cx="96850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3200" b="1"/>
              <a:t>1.1   </a:t>
            </a:r>
            <a:r>
              <a:rPr lang="en-US" altLang="zh-CN" sz="3200"/>
              <a:t>基本方程的建立 </a:t>
            </a:r>
            <a:r>
              <a:rPr lang="zh-CN" altLang="en-US" sz="3200"/>
              <a:t>（</a:t>
            </a:r>
            <a:r>
              <a:rPr lang="en-US" altLang="zh-CN" sz="3200"/>
              <a:t>2</a:t>
            </a:r>
            <a:r>
              <a:rPr lang="zh-CN" altLang="en-US" sz="3200"/>
              <a:t>学时）</a:t>
            </a:r>
            <a:endParaRPr lang="en-US" altLang="zh-CN" sz="3200" b="1"/>
          </a:p>
          <a:p>
            <a:pPr fontAlgn="auto">
              <a:lnSpc>
                <a:spcPct val="150000"/>
              </a:lnSpc>
            </a:pPr>
            <a:r>
              <a:rPr lang="en-US" altLang="zh-CN" sz="3200"/>
              <a:t>1.2   初始条件与边界条件 </a:t>
            </a:r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学时）</a:t>
            </a:r>
            <a:endParaRPr lang="en-US" altLang="zh-CN" sz="3200"/>
          </a:p>
          <a:p>
            <a:pPr fontAlgn="auto">
              <a:lnSpc>
                <a:spcPct val="150000"/>
              </a:lnSpc>
            </a:pPr>
            <a:r>
              <a:rPr lang="en-US" altLang="zh-CN" sz="3200" b="1"/>
              <a:t>1.3   定解问题的提法 </a:t>
            </a:r>
            <a:r>
              <a:rPr lang="zh-CN" altLang="en-US" sz="3200" b="1">
                <a:sym typeface="+mn-ea"/>
              </a:rPr>
              <a:t>（</a:t>
            </a:r>
            <a:r>
              <a:rPr lang="en-US" altLang="zh-CN" sz="3200" b="1">
                <a:sym typeface="+mn-ea"/>
              </a:rPr>
              <a:t>2</a:t>
            </a:r>
            <a:r>
              <a:rPr lang="zh-CN" altLang="en-US" sz="3200" b="1">
                <a:sym typeface="+mn-ea"/>
              </a:rPr>
              <a:t>学时）</a:t>
            </a:r>
            <a:endParaRPr lang="en-US" altLang="zh-CN" sz="3200" b="1"/>
          </a:p>
          <a:p>
            <a:pPr fontAlgn="auto">
              <a:lnSpc>
                <a:spcPct val="150000"/>
              </a:lnSpc>
            </a:pPr>
            <a:r>
              <a:rPr lang="en-US" altLang="zh-CN" sz="3200"/>
              <a:t>1.4   习题课 </a:t>
            </a:r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1</a:t>
            </a:r>
            <a:r>
              <a:rPr lang="zh-CN" altLang="en-US" sz="3200">
                <a:sym typeface="+mn-ea"/>
              </a:rPr>
              <a:t>学时）</a:t>
            </a:r>
            <a:endParaRPr lang="en-US" altLang="zh-CN" sz="3200"/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130" y="597535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1.3 </a:t>
            </a:r>
            <a:r>
              <a:rPr lang="zh-CN" altLang="en-US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定解问题的提法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24130" y="1287145"/>
                <a:ext cx="12167870" cy="484505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kumimoji="1" lang="zh-CN" altLang="en-US" sz="28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以</a:t>
                </a:r>
                <a:r>
                  <a:rPr kumimoji="1" lang="zh-CN" altLang="en-US" sz="2800" kern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弦振动问题</a:t>
                </a:r>
                <a:r>
                  <a:rPr kumimoji="1" lang="zh-CN" altLang="en-US" sz="2800" kern="0" noProof="0">
                    <a:ln>
                      <a:noFill/>
                    </a:ln>
                    <a:effectLst/>
                    <a:uLnTx/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sym typeface="+mn-ea"/>
                  </a:rPr>
                  <a:t>为例，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在第一节内容中，根据弦的两个端点（</a:t>
                </a:r>
                <a:r>
                  <a:rPr lang="en-US" altLang="zh-CN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x=0</a:t>
                </a: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、</a:t>
                </a:r>
                <a:r>
                  <a:rPr lang="en-US" altLang="zh-CN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）、初始位移</a:t>
                </a:r>
                <a:r>
                  <a:rPr lang="en-US" altLang="zh-CN" sz="280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Φ</a:t>
                </a:r>
                <a:r>
                  <a:rPr lang="en-US" altLang="zh-CN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(x)</a:t>
                </a: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，得到弦的运动方程：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40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                          </a:t>
                </a:r>
                <a:r>
                  <a:rPr lang="en-US" altLang="zh-CN" sz="280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8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p>
                      <m:sSup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a</m:t>
                        </m:r>
                      </m:e>
                      <m:sup>
                        <m: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p>
                    </m:sSup>
                    <m:f>
                      <m:f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altLang="zh-CN" sz="28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num>
                      <m:den>
                        <m:sSup>
                          <m:sSupPr>
                            <m:ctrlPr>
                              <a:rPr lang="en-US" altLang="zh-CN" sz="28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</m:e>
                          <m:sup>
                            <m:r>
                              <a:rPr lang="en-US" altLang="zh-CN" sz="2800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altLang="zh-CN" sz="280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zh-CN" altLang="en-US" sz="28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342900" indent="-342900" fontAlgn="auto">
                  <a:lnSpc>
                    <a:spcPct val="100000"/>
                  </a:lnSpc>
                  <a:buFont typeface="Wingdings" panose="05000000000000000000" charset="0"/>
                  <a:buChar char="Ø"/>
                </a:pP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对于时间</a:t>
                </a:r>
                <a:r>
                  <a:rPr lang="en-US" altLang="zh-CN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t</a:t>
                </a:r>
                <a:r>
                  <a:rPr lang="zh-CN" altLang="en-US" sz="28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，偏导数是二阶的，根据常微分方程，确定其特解需要</a:t>
                </a:r>
                <a:r>
                  <a:rPr lang="zh-CN" altLang="en-US" sz="28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弦的初始速度；</a:t>
                </a:r>
              </a:p>
              <a:p>
                <a:pPr marL="342900" indent="-342900" fontAlgn="auto">
                  <a:lnSpc>
                    <a:spcPct val="100000"/>
                  </a:lnSpc>
                  <a:buFont typeface="Wingdings" panose="05000000000000000000" charset="0"/>
                  <a:buChar char="Ø"/>
                </a:pPr>
                <a:r>
                  <a:rPr lang="zh-CN" altLang="en-US" sz="28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对于</a:t>
                </a:r>
                <a:r>
                  <a:rPr lang="en-US" altLang="zh-CN" sz="28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</a:t>
                </a:r>
                <a:r>
                  <a:rPr lang="zh-CN" altLang="en-US" sz="28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，需要边界条件的约束。</a:t>
                </a:r>
              </a:p>
              <a:p>
                <a:pPr marL="342900" indent="-342900" fontAlgn="auto">
                  <a:lnSpc>
                    <a:spcPct val="100000"/>
                  </a:lnSpc>
                  <a:buFont typeface="Wingdings" panose="05000000000000000000" charset="0"/>
                  <a:buChar char="Ø"/>
                </a:pPr>
                <a:endParaRPr lang="zh-CN" altLang="en-US" sz="28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1287145"/>
                <a:ext cx="12167870" cy="484505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5654040" y="2968625"/>
            <a:ext cx="6328410" cy="889635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/>
              <a:t>无法完全确定任意位置</a:t>
            </a:r>
            <a:r>
              <a:rPr lang="en-US" altLang="zh-CN" sz="2400"/>
              <a:t>x (0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≤x≤L</a:t>
            </a:r>
            <a:r>
              <a:rPr lang="en-US" altLang="zh-CN" sz="2400"/>
              <a:t>)</a:t>
            </a:r>
            <a:r>
              <a:rPr lang="zh-CN" altLang="en-US" sz="2400"/>
              <a:t>的弦点在任意</a:t>
            </a:r>
            <a:r>
              <a:rPr lang="en-US" altLang="zh-CN" sz="2400"/>
              <a:t>t</a:t>
            </a:r>
            <a:r>
              <a:rPr lang="zh-CN" altLang="en-US" sz="2400"/>
              <a:t>时刻离开平衡位置的位移</a:t>
            </a:r>
            <a:r>
              <a:rPr lang="en-US" altLang="zh-CN" sz="2400"/>
              <a:t>u(x,t)</a:t>
            </a:r>
          </a:p>
        </p:txBody>
      </p:sp>
      <p:sp>
        <p:nvSpPr>
          <p:cNvPr id="9" name="矩形 8"/>
          <p:cNvSpPr/>
          <p:nvPr/>
        </p:nvSpPr>
        <p:spPr>
          <a:xfrm>
            <a:off x="2654300" y="3248660"/>
            <a:ext cx="613410" cy="660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014470" y="3308350"/>
            <a:ext cx="613410" cy="660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18415" y="831850"/>
                <a:ext cx="12167870" cy="604583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8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定解问题：</a:t>
                </a: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800">
                    <a:solidFill>
                      <a:schemeClr val="tx1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</a:t>
                </a:r>
                <a:r>
                  <a:rPr lang="en-US" altLang="zh-CN" sz="2400">
                    <a:solidFill>
                      <a:schemeClr val="tx1"/>
                    </a:solidFill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eqArrPr>
                          <m:e>
                            <m:f>
                              <m:f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</m:e>
                                  <m:sup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t</m:t>
                                    </m:r>
                                  </m:e>
                                  <m:sup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</m:t>
                            </m:r>
                            <m:sSup>
                              <m:sSup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a</m:t>
                                </m:r>
                              </m:e>
                              <m:sup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2</m:t>
                                </m:r>
                              </m:sup>
                            </m:sSup>
                            <m:f>
                              <m:f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</m:e>
                                  <m:sup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x</m:t>
                                    </m:r>
                                  </m:e>
                                  <m:sup>
                                    <m: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                                    (0&lt;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&lt;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L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&gt;0)              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t</m:t>
                                </m:r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=∅(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), 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altLang="zh-CN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sz="24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𝜕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4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u</m:t>
                                        </m:r>
                                      </m:num>
                                      <m:den>
                                        <m:r>
                                          <a:rPr lang="en-US" altLang="zh-CN" sz="24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𝜕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4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t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t</m:t>
                                </m:r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𝛹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)                 (0≤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≤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L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)               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=0,   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L</m:t>
                                </m:r>
                              </m:sub>
                            </m:sSub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=0            (</m:t>
                            </m:r>
                            <m:r>
                              <m:rPr>
                                <m:sty m:val="p"/>
                              </m:rP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  <m:r>
                              <a:rPr lang="en-US" altLang="zh-CN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&gt;0)                                        </m:t>
                            </m:r>
                          </m:e>
                        </m:eqArr>
                      </m:e>
                    </m:d>
                  </m:oMath>
                </a14:m>
                <a:endParaRPr lang="en-US" altLang="zh-CN" sz="2400">
                  <a:solidFill>
                    <a:schemeClr val="tx1"/>
                  </a:solidFill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zh-CN" altLang="en-US" sz="2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初始条件</a:t>
                </a:r>
                <a:r>
                  <a:rPr lang="en-US" altLang="zh-CN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+</a:t>
                </a: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边界条件：定解条件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定解条件</a:t>
                </a:r>
                <a:r>
                  <a:rPr lang="en-US" altLang="zh-CN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+</a:t>
                </a: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泛定方程：定解问题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初值问题：只有初值条件的定解问题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边值问题：只有边界条件的定解问题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4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混合问题：既有初值又有边值的定解问题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endParaRPr lang="zh-CN" altLang="en-US" sz="2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15" y="831850"/>
                <a:ext cx="12167870" cy="604583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505460" y="1544955"/>
            <a:ext cx="1677670" cy="585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8362950" y="1562100"/>
            <a:ext cx="2553335" cy="551815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泛定方程</a:t>
            </a:r>
          </a:p>
        </p:txBody>
      </p:sp>
      <p:sp>
        <p:nvSpPr>
          <p:cNvPr id="11" name="矩形 10"/>
          <p:cNvSpPr/>
          <p:nvPr/>
        </p:nvSpPr>
        <p:spPr>
          <a:xfrm>
            <a:off x="504825" y="2130425"/>
            <a:ext cx="3679190" cy="652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362950" y="2231390"/>
            <a:ext cx="2553335" cy="551815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初始条件</a:t>
            </a:r>
          </a:p>
        </p:txBody>
      </p:sp>
      <p:sp>
        <p:nvSpPr>
          <p:cNvPr id="13" name="矩形 12"/>
          <p:cNvSpPr/>
          <p:nvPr/>
        </p:nvSpPr>
        <p:spPr>
          <a:xfrm>
            <a:off x="8362950" y="2900680"/>
            <a:ext cx="2553335" cy="551815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边界条件</a:t>
            </a:r>
          </a:p>
        </p:txBody>
      </p:sp>
      <p:sp>
        <p:nvSpPr>
          <p:cNvPr id="14" name="矩形 13"/>
          <p:cNvSpPr/>
          <p:nvPr/>
        </p:nvSpPr>
        <p:spPr>
          <a:xfrm>
            <a:off x="504825" y="2783205"/>
            <a:ext cx="2917190" cy="4038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  <p:bldP spid="15" grpId="0" bldLvl="0" animBg="1"/>
      <p:bldP spid="15" grpId="1" animBg="1"/>
      <p:bldP spid="11" grpId="0" bldLvl="0" animBg="1"/>
      <p:bldP spid="11" grpId="1" animBg="1"/>
      <p:bldP spid="12" grpId="0" bldLvl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87960" y="859790"/>
                <a:ext cx="11996420" cy="6076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例题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  <a:r>
                  <a:rPr 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均匀柔软弦的端点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是自由端，端点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是固定端，弦的初始位移和初始速度均为任意函数，写出弦的微振动的定解问题。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解：弦的端点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是自由端，则该处在位移方向的受力为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，即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T</a:t>
                </a:r>
                <a:r>
                  <a:rPr lang="en-US" altLang="zh-CN" sz="24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sinθ</a:t>
                </a:r>
                <a:r>
                  <a:rPr lang="en-US" altLang="zh-CN" sz="24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=0</a:t>
                </a:r>
                <a:r>
                  <a:rPr lang="zh-CN" altLang="en-US" sz="2400">
                    <a:latin typeface="Arial" panose="020B0604020202020204" pitchFamily="34" charset="0"/>
                    <a:ea typeface="黑体" panose="02010609060101010101" charset="-122"/>
                    <a:cs typeface="Arial" panose="020B0604020202020204" pitchFamily="34" charset="0"/>
                    <a:sym typeface="+mn-ea"/>
                  </a:rPr>
                  <a:t>，故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θ</a:t>
                </a:r>
                <a:r>
                  <a:rPr lang="en-US" altLang="zh-CN" sz="24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=0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则弦在该点的斜率为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0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：</a:t>
                </a: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400">
                                    <a:latin typeface="Cambria Math" panose="02040503050406030204" pitchFamily="18" charset="0"/>
                                    <a:ea typeface="MS Mincho" panose="02020609040205080304" charset="-128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lang="en-US" altLang="zh-CN" sz="2400">
                                    <a:latin typeface="Cambria Math" panose="02040503050406030204" pitchFamily="18" charset="0"/>
                                    <a:ea typeface="MS Mincho" panose="02020609040205080304" charset="-128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MS Mincho" panose="02020609040205080304" charset="-128"/>
                            <a:cs typeface="Cambria Math" panose="02040503050406030204" pitchFamily="18" charset="0"/>
                            <a:sym typeface="+mn-ea"/>
                          </a:rPr>
                          <m:t>=0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  <a:ea typeface="MS Mincho" panose="02020609040205080304" charset="-128"/>
                        <a:cs typeface="Cambria Math" panose="02040503050406030204" pitchFamily="18" charset="0"/>
                        <a:sym typeface="+mn-ea"/>
                      </a:rPr>
                      <m:t>=0</m:t>
                    </m:r>
                  </m:oMath>
                </a14:m>
                <a:endParaRPr lang="en-US" altLang="zh-CN" sz="2400">
                  <a:latin typeface="Cambria Math" panose="02040503050406030204" pitchFamily="18" charset="0"/>
                  <a:ea typeface="MS Mincho" panose="02020609040205080304" charset="-128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  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故定解问题为：</a:t>
                </a: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t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2</m:t>
                                  </m:r>
                                </m:sup>
                              </m:sSup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                            (0&lt;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=∅(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), 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200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u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sz="200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t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𝛹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                 (0≤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 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MS Mincho" panose="02020609040205080304" charset="-128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u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MS Mincho" panose="02020609040205080304" charset="-128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x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=0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,   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L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=0            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400">
                  <a:latin typeface="黑体" panose="02010609060101010101" charset="-122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en-US" altLang="zh-CN" sz="2400">
                  <a:latin typeface="Cambria Math" panose="02040503050406030204" pitchFamily="18" charset="0"/>
                  <a:ea typeface="MS Mincho" panose="02020609040205080304" charset="-128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60" y="859790"/>
                <a:ext cx="11996420" cy="607695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960" y="859790"/>
            <a:ext cx="11996420" cy="5446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例题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2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：均匀柔软弦的两端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x=0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和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x=L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固定，用横向力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F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拉弦上的点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x=c(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设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F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≪T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T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为弦在平衡状态时的张力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)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，弦在受力平衡后形成如图所示的初始位移。然后撤掉拉力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F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，弦做为微振动，写出弦振动的定解问题。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3841115" y="5739130"/>
            <a:ext cx="3740150" cy="1333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 flipV="1">
            <a:off x="3813810" y="3501390"/>
            <a:ext cx="40640" cy="22440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3854450" y="4768215"/>
            <a:ext cx="1071880" cy="984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953000" y="4782185"/>
            <a:ext cx="1873885" cy="9499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3848100" y="4745990"/>
            <a:ext cx="3719830" cy="266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4918710" y="3838575"/>
            <a:ext cx="13335" cy="91630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H="1">
            <a:off x="4387215" y="4761865"/>
            <a:ext cx="552450" cy="49847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4939665" y="4768215"/>
            <a:ext cx="822325" cy="42481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946650" y="4754880"/>
            <a:ext cx="13335" cy="984250"/>
          </a:xfrm>
          <a:prstGeom prst="line">
            <a:avLst/>
          </a:prstGeom>
          <a:ln>
            <a:solidFill>
              <a:schemeClr val="tx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26440" y="2868295"/>
            <a:ext cx="22917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sym typeface="+mn-ea"/>
              </a:rPr>
              <a:t>弦的初始位移：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4170045" y="5496560"/>
            <a:ext cx="161925" cy="242570"/>
          </a:xfrm>
          <a:custGeom>
            <a:avLst/>
            <a:gdLst>
              <a:gd name="connisteX0" fmla="*/ 0 w 161925"/>
              <a:gd name="connsiteY0" fmla="*/ 0 h 242570"/>
              <a:gd name="connisteX1" fmla="*/ 67310 w 161925"/>
              <a:gd name="connsiteY1" fmla="*/ 0 h 242570"/>
              <a:gd name="connisteX2" fmla="*/ 114935 w 161925"/>
              <a:gd name="connsiteY2" fmla="*/ 67310 h 242570"/>
              <a:gd name="connisteX3" fmla="*/ 154940 w 161925"/>
              <a:gd name="connsiteY3" fmla="*/ 134620 h 242570"/>
              <a:gd name="connisteX4" fmla="*/ 161925 w 161925"/>
              <a:gd name="connsiteY4" fmla="*/ 202565 h 242570"/>
              <a:gd name="connisteX5" fmla="*/ 141605 w 161925"/>
              <a:gd name="connsiteY5" fmla="*/ 242570 h 24257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61925" h="242570">
                <a:moveTo>
                  <a:pt x="0" y="0"/>
                </a:moveTo>
                <a:lnTo>
                  <a:pt x="67310" y="0"/>
                </a:lnTo>
                <a:lnTo>
                  <a:pt x="114935" y="67310"/>
                </a:lnTo>
                <a:lnTo>
                  <a:pt x="154940" y="134620"/>
                </a:lnTo>
                <a:lnTo>
                  <a:pt x="161925" y="202565"/>
                </a:lnTo>
                <a:lnTo>
                  <a:pt x="141605" y="24257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>
            <a:off x="6232525" y="5530215"/>
            <a:ext cx="208915" cy="236220"/>
          </a:xfrm>
          <a:custGeom>
            <a:avLst/>
            <a:gdLst>
              <a:gd name="connisteX0" fmla="*/ 208915 w 208915"/>
              <a:gd name="connsiteY0" fmla="*/ 0 h 236220"/>
              <a:gd name="connisteX1" fmla="*/ 134620 w 208915"/>
              <a:gd name="connsiteY1" fmla="*/ 27305 h 236220"/>
              <a:gd name="connisteX2" fmla="*/ 80645 w 208915"/>
              <a:gd name="connsiteY2" fmla="*/ 100965 h 236220"/>
              <a:gd name="connisteX3" fmla="*/ 6985 w 208915"/>
              <a:gd name="connsiteY3" fmla="*/ 154940 h 236220"/>
              <a:gd name="connisteX4" fmla="*/ 0 w 208915"/>
              <a:gd name="connsiteY4" fmla="*/ 236220 h 2362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08915" h="236220">
                <a:moveTo>
                  <a:pt x="208915" y="0"/>
                </a:moveTo>
                <a:lnTo>
                  <a:pt x="134620" y="27305"/>
                </a:lnTo>
                <a:lnTo>
                  <a:pt x="80645" y="100965"/>
                </a:lnTo>
                <a:lnTo>
                  <a:pt x="6985" y="154940"/>
                </a:lnTo>
                <a:lnTo>
                  <a:pt x="0" y="23622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3227070" y="2914650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u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227070" y="5527675"/>
            <a:ext cx="942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0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108190" y="5193030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x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4331970" y="5448300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c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353175" y="5481320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L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495165" y="5008245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h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467225" y="3209925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F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5078730" y="4523105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T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3665855" y="4522470"/>
            <a:ext cx="916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黑体" panose="02010609060101010101" charset="-122"/>
                <a:ea typeface="黑体" panose="02010609060101010101" charset="-122"/>
                <a:sym typeface="+mn-ea"/>
              </a:rPr>
              <a:t>T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5445760" y="5193030"/>
            <a:ext cx="873125" cy="5530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θ</a:t>
            </a:r>
            <a:r>
              <a:rPr lang="en-US" altLang="zh-CN" sz="2000" baseline="-2500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3854450" y="5259705"/>
            <a:ext cx="873125" cy="5530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45720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θ</a:t>
            </a:r>
            <a:r>
              <a:rPr lang="en-US" altLang="zh-CN" sz="2000" baseline="-2500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1</a:t>
            </a:r>
          </a:p>
        </p:txBody>
      </p:sp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394335" y="-59563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4130" y="848360"/>
                <a:ext cx="11861800" cy="55594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解：弦的初始位移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(</a:t>
                </a:r>
                <a:r>
                  <a:rPr lang="zh-CN" altLang="en-US" sz="2000" dirty="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取微元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)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由于F≪T，h≪c，θ</a:t>
                </a:r>
                <a:r>
                  <a:rPr lang="zh-CN" altLang="en-US" sz="2000" baseline="-25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,θ</a:t>
                </a:r>
                <a:r>
                  <a:rPr lang="zh-CN" altLang="en-US" sz="2000" baseline="-25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趋近于 0，故：</a:t>
                </a:r>
              </a:p>
              <a:p>
                <a:pPr indent="457200" algn="ctr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16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≈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tan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h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c</m:t>
                        </m:r>
                      </m:den>
                    </m:f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     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 b="0" i="0" smtClean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≈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tan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 b="0" i="0" smtClean="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h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c</m:t>
                        </m:r>
                      </m:den>
                    </m:f>
                  </m:oMath>
                </a14:m>
                <a:endParaRPr lang="en-US" altLang="zh-CN" sz="2000" i="1" dirty="0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又弦伸长很小，其张力维持平衡态时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T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，故弦的受力平衡条件：</a:t>
                </a:r>
              </a:p>
              <a:p>
                <a:pPr indent="457200" algn="ctr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F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sin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𝜃</m:t>
                        </m:r>
                      </m:e>
                      <m:sub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Th</m:t>
                    </m:r>
                    <m:f>
                      <m:f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c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c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       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即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h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Fc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c</m:t>
                        </m:r>
                        <m: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TL</m:t>
                        </m:r>
                      </m:den>
                    </m:f>
                  </m:oMath>
                </a14:m>
                <a:endParaRPr lang="en-US" altLang="zh-CN" sz="2000" dirty="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algn="l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故弦的初始位移：</a:t>
                </a:r>
              </a:p>
              <a:p>
                <a:pPr indent="457200" algn="l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h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c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F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c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TL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 (0≤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≤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c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                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h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c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Fc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TL</m:t>
                          </m:r>
                        </m:den>
                      </m:f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  (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c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≤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x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≤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L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                                                </m:t>
                      </m:r>
                    </m:oMath>
                  </m:oMathPara>
                </a14:m>
                <a:endParaRPr lang="en-US" altLang="zh-CN" sz="2000" dirty="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algn="l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弦的初始速度为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0</a:t>
                </a:r>
                <a:r>
                  <a:rPr lang="zh-CN" altLang="en-US" sz="2000" dirty="0">
                    <a:solidFill>
                      <a:schemeClr val="tx1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，故弦振动的定解问题为：</a:t>
                </a:r>
              </a:p>
              <a:p>
                <a:pPr indent="457200" algn="l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eqArrPr>
                          <m:e>
                            <m:f>
                              <m:f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</m:e>
                                  <m:sup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t</m:t>
                                    </m:r>
                                  </m:e>
                                  <m:sup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</m:t>
                            </m:r>
                            <m:sSup>
                              <m:sSup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a</m:t>
                                </m:r>
                              </m:e>
                              <m:sup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2</m:t>
                                </m:r>
                              </m:sup>
                            </m:sSup>
                            <m:f>
                              <m:f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</m:e>
                                  <m:sup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𝜕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x</m:t>
                                    </m:r>
                                  </m:e>
                                  <m:sup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                                    (0&lt;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&lt;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L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&gt;0)              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t</m:t>
                                </m:r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</m:t>
                            </m:r>
                            <m:d>
                              <m:dPr>
                                <m:begChr m:val="{"/>
                                <m:endChr m:val=""/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dPr>
                              <m:e>
                                <m:eqArr>
                                  <m:eqArrPr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eqArrPr>
                                  <m:e>
                                    <m:f>
                                      <m:fPr>
                                        <m:ctrlPr>
                                          <a:rPr lang="en-US" altLang="zh-CN" sz="2000" i="1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F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(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L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−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c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)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x</m:t>
                                        </m:r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TL</m:t>
                                        </m:r>
                                      </m:den>
                                    </m:f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                 (0≤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x</m:t>
                                    </m:r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≤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c</m:t>
                                    </m:r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)                                      </m:t>
                                    </m:r>
                                  </m:e>
                                  <m:e>
                                    <m:f>
                                      <m:fPr>
                                        <m:ctrlPr>
                                          <a:rPr lang="en-US" altLang="zh-CN" sz="2000" i="1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F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(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L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−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x</m:t>
                                        </m:r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)</m:t>
                                        </m:r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uFillTx/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TL</m:t>
                                        </m:r>
                                      </m:den>
                                    </m:f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                          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c</m:t>
                                    </m:r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≤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x</m:t>
                                    </m:r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≤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L</m:t>
                                    </m:r>
                                    <m: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uFillTx/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)                                </m:t>
                                    </m:r>
                                  </m:e>
                                </m:eqArr>
                              </m:e>
                            </m:d>
                          </m:e>
                          <m:e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altLang="zh-CN" sz="20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𝜕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u</m:t>
                                        </m:r>
                                      </m:num>
                                      <m:den>
                                        <m: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𝜕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sz="200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黑体" panose="02010609060101010101" charset="-122"/>
                                            <a:cs typeface="Cambria Math" panose="02040503050406030204" pitchFamily="18" charset="0"/>
                                            <a:sym typeface="+mn-ea"/>
                                          </a:rPr>
                                          <m:t>t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t</m:t>
                                </m:r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=0                                                    (0≤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x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≤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L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)               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=0</m:t>
                                </m:r>
                              </m:sub>
                            </m:sSub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=0,   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altLang="zh-CN" sz="20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黑体" panose="02010609060101010101" charset="-122"/>
                                        <a:cs typeface="Cambria Math" panose="02040503050406030204" pitchFamily="18" charset="0"/>
                                        <a:sym typeface="+mn-ea"/>
                                      </a:rPr>
                                      <m:t>u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  <m: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L</m:t>
                                </m:r>
                              </m:sub>
                            </m:sSub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=0            (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t</m:t>
                            </m:r>
                            <m:r>
                              <a:rPr lang="en-US" altLang="zh-CN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&gt;0)                                        </m:t>
                            </m:r>
                          </m:e>
                        </m:eqArr>
                      </m:e>
                    </m:d>
                  </m:oMath>
                </a14:m>
                <a:endParaRPr lang="zh-CN" altLang="en-US" sz="2000" dirty="0">
                  <a:solidFill>
                    <a:schemeClr val="tx1"/>
                  </a:solidFill>
                  <a:latin typeface="Times New Roman" panose="02020603050405020304" charset="0"/>
                  <a:ea typeface="黑体" panose="02010609060101010101" charset="-122"/>
                  <a:cs typeface="Times New Roman" panose="02020603050405020304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848360"/>
                <a:ext cx="11861800" cy="555942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87960" y="859790"/>
                <a:ext cx="11996420" cy="9938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例题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3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  <a:r>
                  <a:rPr 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均匀有界杆的长度为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，侧面绝热。设杆一端温度为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，另一端有恒定热流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q</a:t>
                </a:r>
                <a:r>
                  <a:rPr lang="zh-CN" altLang="en-US" sz="24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进入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（即单位时间内通过单位面积流入的热量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q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）。已知杆的初始温度分布为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)</m:t>
                        </m:r>
                      </m:num>
                      <m:den>
                        <m:r>
                          <a:rPr lang="en-US" altLang="zh-CN" sz="24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,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写出杆内任意时刻温度分布的定解问题。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解：设有界杆的两个端点处于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和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。杆的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端有恒定的热流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q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进入，根据傅里叶定律，当热量沿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轴正向流动时，单位时间内通过单位面积的热量：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q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k</m:t>
                      </m:r>
                      <m:f>
                        <m:f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num>
                        <m:den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</m:den>
                      </m:f>
                    </m:oMath>
                  </m:oMathPara>
                </a14:m>
                <a:endParaRPr lang="zh-CN" altLang="en-US" sz="2000">
                  <a:latin typeface="黑体" panose="02010609060101010101" charset="-122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现热流方向沿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轴负向，故：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q</m:t>
                    </m:r>
                    <m:r>
                      <a:rPr lang="en-US" altLang="zh-CN" sz="24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400">
                        <a:solidFill>
                          <a:schemeClr val="tx1"/>
                        </a:solidFill>
                        <a:uFillTx/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k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uFillTx/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2400" i="1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solidFill>
                                      <a:schemeClr val="tx1"/>
                                    </a:solidFill>
                                    <a:uFillTx/>
                                    <a:latin typeface="Cambria Math" panose="02040503050406030204" pitchFamily="18" charset="0"/>
                                    <a:ea typeface="黑体" panose="02010609060101010101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chemeClr val="tx1"/>
                    </a:solidFill>
                    <a:uFillTx/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。故定解问题：</a:t>
                </a: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2</m:t>
                                  </m:r>
                                </m:sup>
                              </m:sSup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                            (0&lt;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(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L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                              (0≤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 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=0,   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MS Mincho" panose="02020609040205080304" charset="-128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u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MS Mincho" panose="02020609040205080304" charset="-128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000">
                                              <a:latin typeface="Cambria Math" panose="02040503050406030204" pitchFamily="18" charset="0"/>
                                              <a:ea typeface="黑体" panose="02010609060101010101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x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L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latin typeface="Cambria Math" panose="02040503050406030204" pitchFamily="18" charset="0"/>
                                  <a:ea typeface="MS Mincho" panose="02020609040205080304" charset="-128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q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latin typeface="Cambria Math" panose="02040503050406030204" pitchFamily="18" charset="0"/>
                                      <a:ea typeface="MS Mincho" panose="02020609040205080304" charset="-128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k</m:t>
                                  </m:r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    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400">
                  <a:latin typeface="黑体" panose="02010609060101010101" charset="-122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en-US" altLang="zh-CN" sz="2400">
                  <a:latin typeface="Cambria Math" panose="02040503050406030204" pitchFamily="18" charset="0"/>
                  <a:ea typeface="MS Mincho" panose="02020609040205080304" charset="-128"/>
                  <a:cs typeface="Cambria Math" panose="02040503050406030204" pitchFamily="18" charset="0"/>
                  <a:sym typeface="+mn-ea"/>
                </a:endParaRP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60" y="859790"/>
                <a:ext cx="11996420" cy="993838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87960" y="859790"/>
                <a:ext cx="11996420" cy="75209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例题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4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：</a:t>
                </a:r>
                <a:r>
                  <a:rPr 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有界杆的长度为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，其左端保持为零度，右端自由散热（设外界介质温度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u</a:t>
                </a:r>
                <a:r>
                  <a:rPr lang="en-US" altLang="zh-CN" sz="2400" baseline="-250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）。已知杆内初始温度分布为任意函数，写出杆内任意时刻温度分布的定解问题。</a:t>
                </a:r>
              </a:p>
              <a:p>
                <a:pPr indent="457200" algn="ctr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解：设有界杆的两个端点处于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x=0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和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。杆的</a:t>
                </a:r>
                <a:r>
                  <a:rPr lang="en-US" alt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x=L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端</a:t>
                </a:r>
                <a:r>
                  <a:rPr lang="zh-CN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自由散热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，根据牛顿散热定律，散失的热量正比于该端温度与外界温度之差，即：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k</m:t>
                          </m:r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</m:sub>
                      </m:sSub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H</m:t>
                      </m:r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(</m:t>
                      </m:r>
                      <m:sSub>
                        <m:sSub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uFillTx/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u</m:t>
                              </m:r>
                            </m:e>
                          </m:d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x</m:t>
                          </m:r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L</m:t>
                          </m:r>
                        </m:sub>
                      </m:sSub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−</m:t>
                      </m:r>
                      <m:sSub>
                        <m:sSubPr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u</m:t>
                          </m:r>
                        </m:e>
                        <m:sub>
                          <m:r>
                            <a:rPr lang="en-US" altLang="zh-CN" sz="2000">
                              <a:solidFill>
                                <a:schemeClr val="tx1"/>
                              </a:solidFill>
                              <a:uFillTx/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0</m:t>
                          </m:r>
                        </m:sub>
                      </m:sSub>
                      <m:r>
                        <a:rPr lang="en-US" altLang="zh-CN" sz="2000">
                          <a:solidFill>
                            <a:schemeClr val="tx1"/>
                          </a:solidFill>
                          <a:uFillTx/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en-US" altLang="zh-CN" sz="2000">
                  <a:solidFill>
                    <a:schemeClr val="tx1"/>
                  </a:solidFill>
                  <a:uFillTx/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整理后得，</a:t>
                </a:r>
                <a14:m>
                  <m:oMath xmlns:m="http://schemas.openxmlformats.org/officeDocument/2006/math"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sym typeface="+mn-ea"/>
                      </a:rPr>
                      <m:t>(</m:t>
                    </m:r>
                    <m:sSub>
                      <m:sSubPr>
                        <m:ctrlPr>
                          <a:rPr kumimoji="1" lang="en-US" altLang="zh-CN" sz="2400" i="1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kumimoji="1" lang="en-US" altLang="zh-CN" sz="2400" i="1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  <m: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h</m:t>
                            </m:r>
                            <m:f>
                              <m:fPr>
                                <m:ctrlPr>
                                  <a:rPr kumimoji="1" lang="en-US" altLang="zh-CN" sz="2400" i="1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</m:ctrlPr>
                              </m:fPr>
                              <m:num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u</m:t>
                                </m:r>
                              </m:num>
                              <m:den>
                                <m: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𝜕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zh-CN" sz="2400" kern="0" noProof="0" smtClean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华文中宋" panose="02010600040101010101" pitchFamily="2" charset="-122"/>
                                    <a:cs typeface="Cambria Math" panose="02040503050406030204" pitchFamily="18" charset="0"/>
                                    <a:sym typeface="+mn-ea"/>
                                  </a:rPr>
                                  <m:t>x</m:t>
                                </m:r>
                              </m:den>
                            </m:f>
                            <m:r>
                              <a:rPr kumimoji="1" lang="en-US" altLang="zh-CN" sz="2400" kern="0" noProof="0" smtClean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华文中宋" panose="02010600040101010101" pitchFamily="2" charset="-122"/>
                                <a:cs typeface="Cambria Math" panose="02040503050406030204" pitchFamily="18" charset="0"/>
                                <a:sym typeface="+mn-ea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kumimoji="1" lang="en-US" altLang="zh-CN" sz="2400" kern="0" noProof="0" smtClean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华文中宋" panose="02010600040101010101" pitchFamily="2" charset="-122"/>
                            <a:cs typeface="Cambria Math" panose="02040503050406030204" pitchFamily="18" charset="0"/>
                            <a:sym typeface="+mn-ea"/>
                          </a:rPr>
                          <m:t>L</m:t>
                        </m:r>
                      </m:sub>
                    </m:sSub>
                    <m:r>
                      <a:rPr kumimoji="1" lang="en-US" altLang="zh-CN" sz="2400" kern="0" noProof="0" smtClean="0">
                        <a:ln>
                          <a:noFill/>
                        </a:ln>
                        <a:effectLst/>
                        <a:uLnTx/>
                        <a:uFillTx/>
                        <a:latin typeface="Cambria Math" panose="02040503050406030204" pitchFamily="18" charset="0"/>
                        <a:ea typeface="华文中宋" panose="02010600040101010101" pitchFamily="2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u</m:t>
                        </m:r>
                      </m:e>
                      <m:sub>
                        <m:r>
                          <a:rPr lang="en-US" altLang="zh-CN" sz="2400">
                            <a:solidFill>
                              <a:schemeClr val="tx1"/>
                            </a:solidFill>
                            <a:uFillTx/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0</m:t>
                        </m:r>
                      </m:sub>
                    </m:sSub>
                    <m:r>
                      <a:rPr lang="zh-CN" altLang="en-US" sz="2400">
                        <a:latin typeface="Cambria Math" panose="02040503050406030204" pitchFamily="18" charset="0"/>
                        <a:ea typeface="黑体" panose="02010609060101010101" charset="-122"/>
                        <a:sym typeface="+mn-ea"/>
                      </a:rPr>
                      <m:t> </m:t>
                    </m:r>
                  </m:oMath>
                </a14:m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(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h=k/H,</a:t>
                </a:r>
                <a:r>
                  <a:rPr lang="en-US" altLang="zh-CN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 </a:t>
                </a:r>
                <a:r>
                  <a:rPr lang="zh-CN" altLang="en-US" sz="24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H</a:t>
                </a:r>
                <a:r>
                  <a:rPr lang="zh-CN" altLang="en-US" sz="2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比例系数)。故定解问题为：</a:t>
                </a: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𝜕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a</m:t>
                                  </m:r>
                                </m:e>
                                <m:sup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2</m:t>
                                  </m:r>
                                </m:sup>
                              </m:sSup>
                              <m:f>
                                <m:f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                                         (0&lt;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&lt;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t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=∅(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                                                           (0≤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x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L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)                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黑体" panose="02010609060101010101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=0,   </m:t>
                              </m:r>
                              <m:r>
                                <a:rPr kumimoji="1" lang="en-US" altLang="zh-CN" sz="20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sym typeface="+mn-ea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kumimoji="1" lang="en-US" altLang="zh-CN" sz="2000" i="1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kumimoji="1" lang="en-US" altLang="zh-CN" sz="2000" i="1" kern="0" noProof="0" smtClean="0">
                                          <a:ln>
                                            <a:noFill/>
                                          </a:ln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华文中宋" panose="02010600040101010101" pitchFamily="2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kumimoji="1" lang="en-US" altLang="zh-CN" sz="2000" kern="0" noProof="0" smtClean="0">
                                          <a:ln>
                                            <a:noFill/>
                                          </a:ln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华文中宋" panose="02010600040101010101" pitchFamily="2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u</m:t>
                                      </m:r>
                                      <m:r>
                                        <a:rPr kumimoji="1" lang="en-US" altLang="zh-CN" sz="2000" kern="0" noProof="0" smtClean="0">
                                          <a:ln>
                                            <a:noFill/>
                                          </a:ln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华文中宋" panose="02010600040101010101" pitchFamily="2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+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kumimoji="1" lang="en-US" altLang="zh-CN" sz="2000" kern="0" noProof="0" smtClean="0">
                                          <a:ln>
                                            <a:noFill/>
                                          </a:ln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华文中宋" panose="02010600040101010101" pitchFamily="2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h</m:t>
                                      </m:r>
                                      <m:f>
                                        <m:fPr>
                                          <m:ctrlPr>
                                            <a:rPr kumimoji="1" lang="en-US" altLang="zh-CN" sz="2000" i="1" kern="0" noProof="0" smtClean="0">
                                              <a:ln>
                                                <a:noFill/>
                                              </a:ln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华文中宋" panose="02010600040101010101" pitchFamily="2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kumimoji="1" lang="en-US" altLang="zh-CN" sz="2000" kern="0" noProof="0" smtClean="0">
                                              <a:ln>
                                                <a:noFill/>
                                              </a:ln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华文中宋" panose="02010600040101010101" pitchFamily="2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kumimoji="1" lang="en-US" altLang="zh-CN" sz="2000" kern="0" noProof="0" smtClean="0">
                                              <a:ln>
                                                <a:noFill/>
                                              </a:ln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华文中宋" panose="02010600040101010101" pitchFamily="2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u</m:t>
                                          </m:r>
                                        </m:num>
                                        <m:den>
                                          <m:r>
                                            <a:rPr kumimoji="1" lang="en-US" altLang="zh-CN" sz="2000" kern="0" noProof="0" smtClean="0">
                                              <a:ln>
                                                <a:noFill/>
                                              </a:ln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华文中宋" panose="02010600040101010101" pitchFamily="2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𝜕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kumimoji="1" lang="en-US" altLang="zh-CN" sz="2000" kern="0" noProof="0" smtClean="0">
                                              <a:ln>
                                                <a:noFill/>
                                              </a:ln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华文中宋" panose="02010600040101010101" pitchFamily="2" charset="-122"/>
                                              <a:cs typeface="Cambria Math" panose="02040503050406030204" pitchFamily="18" charset="0"/>
                                              <a:sym typeface="+mn-ea"/>
                                            </a:rPr>
                                            <m:t>x</m:t>
                                          </m:r>
                                        </m:den>
                                      </m:f>
                                      <m:r>
                                        <a:rPr kumimoji="1" lang="en-US" altLang="zh-CN" sz="2000" kern="0" noProof="0" smtClean="0">
                                          <a:ln>
                                            <a:noFill/>
                                          </a:ln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华文中宋" panose="02010600040101010101" pitchFamily="2" charset="-122"/>
                                          <a:cs typeface="Cambria Math" panose="02040503050406030204" pitchFamily="18" charset="0"/>
                                          <a:sym typeface="+mn-ea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kumimoji="1" lang="en-US" altLang="zh-CN" sz="20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x</m:t>
                                  </m:r>
                                  <m:r>
                                    <a:rPr kumimoji="1" lang="en-US" altLang="zh-CN" sz="20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=</m:t>
                                  </m:r>
                                  <m:r>
                                    <m:rPr>
                                      <m:sty m:val="p"/>
                                    </m:rPr>
                                    <a:rPr kumimoji="1" lang="en-US" altLang="zh-CN" sz="2000" kern="0" noProof="0" smtClean="0">
                                      <a:ln>
                                        <a:noFill/>
                                      </a:ln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华文中宋" panose="02010600040101010101" pitchFamily="2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L</m:t>
                                  </m:r>
                                </m:sub>
                              </m:sSub>
                              <m:r>
                                <a:rPr kumimoji="1" lang="en-US" altLang="zh-CN" sz="2000" kern="0" noProof="0" smtClean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华文中宋" panose="02010600040101010101" pitchFamily="2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u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solidFill>
                                        <a:schemeClr val="tx1"/>
                                      </a:solidFill>
                                      <a:uFillTx/>
                                      <a:latin typeface="Cambria Math" panose="02040503050406030204" pitchFamily="18" charset="0"/>
                                      <a:ea typeface="黑体" panose="02010609060101010101" charset="-122"/>
                                      <a:cs typeface="Cambria Math" panose="02040503050406030204" pitchFamily="18" charset="0"/>
                                      <a:sym typeface="+mn-ea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        (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t</m:t>
                              </m:r>
                              <m:r>
                                <a:rPr lang="en-US" altLang="zh-CN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&gt;0)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400">
                  <a:latin typeface="黑体" panose="02010609060101010101" charset="-122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en-US" altLang="zh-CN" sz="2400">
                  <a:latin typeface="Cambria Math" panose="02040503050406030204" pitchFamily="18" charset="0"/>
                  <a:ea typeface="MS Mincho" panose="02020609040205080304" charset="-128"/>
                  <a:cs typeface="Cambria Math" panose="02040503050406030204" pitchFamily="18" charset="0"/>
                  <a:sym typeface="+mn-ea"/>
                </a:endParaRPr>
              </a:p>
              <a:p>
                <a:pPr indent="0" algn="ctr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60" y="859790"/>
                <a:ext cx="11996420" cy="7520940"/>
              </a:xfrm>
              <a:prstGeom prst="rect">
                <a:avLst/>
              </a:prstGeom>
              <a:blipFill rotWithShape="1">
                <a:blip r:embed="rId6"/>
                <a:stretch>
                  <a:fillRect r="-6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55905" y="778510"/>
            <a:ext cx="257429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课后答疑</a:t>
            </a:r>
            <a:endParaRPr lang="zh-CN" altLang="en-US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4730129"/>
              </p:ext>
            </p:extLst>
          </p:nvPr>
        </p:nvGraphicFramePr>
        <p:xfrm>
          <a:off x="2183765" y="1607820"/>
          <a:ext cx="7570470" cy="311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17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1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17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1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17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17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7855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星期一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星期二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星期三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星期四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星期五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85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1-2</a:t>
                      </a:r>
                      <a:r>
                        <a:rPr lang="zh-CN" altLang="en-US" dirty="0"/>
                        <a:t>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>
                          <a:sym typeface="+mn-ea"/>
                        </a:rPr>
                        <a:t>有课</a:t>
                      </a:r>
                      <a:endParaRPr lang="zh-CN" altLang="en-US" sz="1800"/>
                    </a:p>
                    <a:p>
                      <a:pPr algn="ctr"/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>
                          <a:sym typeface="+mn-ea"/>
                        </a:rPr>
                        <a:t>有课</a:t>
                      </a:r>
                      <a:endParaRPr lang="zh-CN" altLang="en-US" sz="1800"/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8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3-4</a:t>
                      </a:r>
                      <a:r>
                        <a:rPr lang="zh-CN" altLang="en-US" dirty="0"/>
                        <a:t>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zh-CN" altLang="en-US" b="1" kern="12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8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5-6</a:t>
                      </a:r>
                      <a:r>
                        <a:rPr lang="zh-CN" altLang="en-US" dirty="0"/>
                        <a:t>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8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7-8</a:t>
                      </a:r>
                      <a:r>
                        <a:rPr lang="zh-CN" altLang="en-US" dirty="0"/>
                        <a:t>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84073" y="5043031"/>
            <a:ext cx="6910388" cy="119888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办公室：</a:t>
            </a:r>
            <a:r>
              <a:rPr lang="en-US" altLang="zh-CN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探测楼</a:t>
            </a:r>
            <a:r>
              <a:rPr lang="en-US" altLang="zh-CN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207</a:t>
            </a:r>
          </a:p>
          <a:p>
            <a:pPr fontAlgn="auto">
              <a:lnSpc>
                <a:spcPct val="150000"/>
              </a:lnSpc>
              <a:defRPr/>
            </a:pPr>
            <a:r>
              <a:rPr lang="en-US" altLang="zh-CN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QQ:  283231249</a:t>
            </a:r>
            <a:r>
              <a:rPr lang="zh-CN" altLang="en-US" sz="2000" b="1" u="sng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    </a:t>
            </a:r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87960" y="859790"/>
                <a:ext cx="11996420" cy="6434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l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800" b="1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叠加定理</a:t>
                </a:r>
              </a:p>
              <a:p>
                <a:pPr marL="457200" indent="-457200" algn="l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二阶线性</a:t>
                </a:r>
                <a:r>
                  <a:rPr lang="zh-CN" altLang="en-US" sz="20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双变量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偏微分方程通式</a:t>
                </a: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𝐴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+2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𝐵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𝑦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𝐶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𝜕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黑体" panose="02010609060101010101" charset="-122"/>
                                  <a:cs typeface="Cambria Math" panose="02040503050406030204" pitchFamily="18" charset="0"/>
                                  <a:sym typeface="+mn-e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𝐷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𝑥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𝐸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𝑢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𝜕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黑体" panose="02010609060101010101" charset="-122"/>
                              <a:cs typeface="Cambria Math" panose="02040503050406030204" pitchFamily="18" charset="0"/>
                              <a:sym typeface="+mn-ea"/>
                            </a:rPr>
                            <m:t>𝑦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+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𝐹𝑢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=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黑体" panose="02010609060101010101" charset="-122"/>
                          <a:cs typeface="Cambria Math" panose="02040503050406030204" pitchFamily="18" charset="0"/>
                          <a:sym typeface="+mn-ea"/>
                        </a:rPr>
                        <m:t>𝐺</m:t>
                      </m:r>
                    </m:oMath>
                  </m:oMathPara>
                </a14:m>
                <a:endParaRPr lang="en-US" altLang="zh-CN" sz="2000" i="1">
                  <a:latin typeface="Cambria Math" panose="02040503050406030204" pitchFamily="18" charset="0"/>
                  <a:ea typeface="黑体" panose="02010609060101010101" charset="-122"/>
                  <a:cs typeface="Cambria Math" panose="02040503050406030204" pitchFamily="18" charset="0"/>
                  <a:sym typeface="+mn-ea"/>
                </a:endParaRPr>
              </a:p>
              <a:p>
                <a:pPr indent="0" algn="l" fontAlgn="auto">
                  <a:lnSpc>
                    <a:spcPct val="100000"/>
                  </a:lnSpc>
                  <a:buFont typeface="Wingdings" panose="05000000000000000000" charset="0"/>
                  <a:buNone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假定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函数</m:t>
                    </m:r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u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满足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𝑢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</m:oMath>
                </a14:m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，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A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B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C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D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E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F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、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G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都是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x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和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y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的函数且不含</a:t>
                </a:r>
                <a:r>
                  <a:rPr lang="en-US" altLang="zh-CN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u</a:t>
                </a:r>
                <a:r>
                  <a:rPr lang="zh-CN" altLang="en-US" sz="200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。则上述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通式是非齐次，如果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𝐺</m:t>
                    </m:r>
                  </m:oMath>
                </a14:m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=0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，则为齐次。</a:t>
                </a:r>
              </a:p>
              <a:p>
                <a:pPr marL="342900" indent="-342900" algn="l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算符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运算符号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</a:p>
              <a:p>
                <a:pPr indent="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如果算符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满足：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(au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+bu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)=a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)+b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，其中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a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、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b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是常数，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1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、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baseline="-25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2</a:t>
                </a: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是函数，则</a:t>
                </a: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zh-CN" altLang="en-US" sz="2000" b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称为</a:t>
                </a:r>
                <a:r>
                  <a:rPr lang="zh-CN" altLang="en-US" sz="2000" b="1">
                    <a:solidFill>
                      <a:srgbClr val="FF0000"/>
                    </a:solidFill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线性算符</a:t>
                </a:r>
                <a:r>
                  <a:rPr lang="zh-CN" altLang="en-US" sz="2000" b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。</a:t>
                </a:r>
              </a:p>
              <a:p>
                <a:pPr indent="0" algn="l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   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二阶线性</a:t>
                </a:r>
                <a:r>
                  <a:rPr lang="zh-CN" altLang="en-US" sz="2000">
                    <a:solidFill>
                      <a:srgbClr val="FF0000"/>
                    </a:solidFill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齐次</a:t>
                </a:r>
                <a:r>
                  <a:rPr lang="zh-CN" altLang="en-US" sz="2000">
                    <a:solidFill>
                      <a:schemeClr val="tx1"/>
                    </a:solidFill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双变量</a:t>
                </a:r>
                <a:r>
                  <a:rPr lang="zh-CN" altLang="en-US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偏微分方程通式：</a:t>
                </a:r>
              </a:p>
              <a:p>
                <a:pPr indent="0" algn="ctr" fontAlgn="auto">
                  <a:lnSpc>
                    <a:spcPct val="15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en-US" altLang="zh-CN" sz="2000" b="1" i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=0</a:t>
                </a:r>
              </a:p>
              <a:p>
                <a:pPr indent="0" algn="l" fontAlgn="auto">
                  <a:lnSpc>
                    <a:spcPct val="10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200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其算符：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𝑳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𝐴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+2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𝐵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𝐶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𝐷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𝐸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𝐹</m:t>
                    </m:r>
                  </m:oMath>
                </a14:m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960" y="859790"/>
                <a:ext cx="11996420" cy="643445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3638550" y="2005330"/>
            <a:ext cx="485775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742815" y="2005330"/>
            <a:ext cx="560070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774055" y="2005330"/>
            <a:ext cx="485775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677025" y="2005330"/>
            <a:ext cx="391795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486015" y="2005330"/>
            <a:ext cx="398145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220075" y="2005330"/>
            <a:ext cx="209550" cy="6540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9232900" y="1837055"/>
            <a:ext cx="2830195" cy="876300"/>
          </a:xfrm>
          <a:prstGeom prst="rect">
            <a:avLst/>
          </a:prstGeom>
          <a:gradFill>
            <a:gsLst>
              <a:gs pos="0">
                <a:srgbClr val="76CBE8"/>
              </a:gs>
              <a:gs pos="100000">
                <a:srgbClr val="A7E1E5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u</a:t>
            </a:r>
            <a:r>
              <a:rPr lang="zh-CN" altLang="en-US" sz="2400"/>
              <a:t>及其导数均为一次方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animBg="1"/>
      <p:bldP spid="3" grpId="1" animBg="1"/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0" y="-595630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24130" y="886460"/>
                <a:ext cx="12117070" cy="4439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Ø"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叠加原理（分离变量法）</a:t>
                </a:r>
              </a:p>
              <a:p>
                <a:pPr indent="45720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如果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baseline="-25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i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x,y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)(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i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=1,2,3,....)</a:t>
                </a: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是方程</a:t>
                </a:r>
                <a:r>
                  <a:rPr lang="en-US" altLang="zh-CN" sz="2000" b="1" i="1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=0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的解，即</a:t>
                </a:r>
                <a:r>
                  <a:rPr lang="en-US" altLang="zh-CN" sz="2000" b="1" i="1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baseline="-25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i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(</a:t>
                </a:r>
                <a:r>
                  <a:rPr lang="en-US" altLang="zh-CN" sz="2000" dirty="0" err="1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x,y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)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=0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，其中算符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𝑳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𝐴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+2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𝐵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𝐶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𝜕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𝐷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𝑥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𝐸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𝜕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𝑦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+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𝐹</m:t>
                    </m:r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表示，而且级数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u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i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=1</m:t>
                        </m:r>
                      </m:sub>
                      <m:sup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x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y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收敛，并且能够逐项微分两次（</a:t>
                </a: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C</a:t>
                </a:r>
                <a:r>
                  <a:rPr lang="en-US" altLang="zh-CN" sz="2000" baseline="-25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i</a:t>
                </a:r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任意常数），则</a:t>
                </a:r>
                <a:r>
                  <a:rPr lang="en-US" altLang="zh-CN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u</a:t>
                </a:r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也是</a:t>
                </a:r>
                <a:r>
                  <a:rPr lang="zh-CN" altLang="en-US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方程</a:t>
                </a:r>
                <a:r>
                  <a:rPr lang="en-US" altLang="zh-CN" sz="2000" b="1" i="1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L</a:t>
                </a:r>
                <a:r>
                  <a:rPr lang="en-US" altLang="zh-CN" sz="2000" dirty="0">
                    <a:latin typeface="Times New Roman" panose="02020603050405020304" charset="0"/>
                    <a:ea typeface="黑体" panose="02010609060101010101" charset="-122"/>
                    <a:cs typeface="Times New Roman" panose="02020603050405020304" charset="0"/>
                    <a:sym typeface="+mn-ea"/>
                  </a:rPr>
                  <a:t>u</a:t>
                </a:r>
                <a:r>
                  <a:rPr lang="en-US" altLang="zh-CN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=0</a:t>
                </a: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的解，即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𝑳</m:t>
                    </m:r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u</m:t>
                    </m:r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=</m:t>
                    </m:r>
                    <m:r>
                      <a:rPr lang="en-US" altLang="zh-CN" sz="2000" b="1" i="1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𝑳</m:t>
                    </m:r>
                    <m:nary>
                      <m:naryPr>
                        <m:chr m:val="∑"/>
                        <m:limLoc m:val="undOvr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i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=1</m:t>
                        </m:r>
                      </m:sub>
                      <m:sup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</m:e>
                    </m:nary>
                    <m:nary>
                      <m:naryPr>
                        <m:chr m:val="∑"/>
                        <m:limLoc m:val="undOvr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i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=1</m:t>
                        </m:r>
                      </m:sub>
                      <m:sup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∞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000" b="1" i="1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𝑳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u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黑体" panose="02010609060101010101" charset="-122"/>
                                <a:cs typeface="Cambria Math" panose="02040503050406030204" pitchFamily="18" charset="0"/>
                                <a:sym typeface="+mn-ea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黑体" panose="02010609060101010101" charset="-122"/>
                            <a:cs typeface="Cambria Math" panose="02040503050406030204" pitchFamily="18" charset="0"/>
                            <a:sym typeface="+mn-ea"/>
                          </a:rPr>
                          <m:t>=</m:t>
                        </m:r>
                      </m:e>
                    </m:nary>
                    <m:r>
                      <a:rPr lang="en-US" altLang="zh-CN" sz="2000">
                        <a:latin typeface="Cambria Math" panose="02040503050406030204" pitchFamily="18" charset="0"/>
                        <a:ea typeface="黑体" panose="02010609060101010101" charset="-122"/>
                        <a:cs typeface="Cambria Math" panose="02040503050406030204" pitchFamily="18" charset="0"/>
                        <a:sym typeface="+mn-ea"/>
                      </a:rPr>
                      <m:t>0</m:t>
                    </m:r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  <a:ea typeface="黑体" panose="02010609060101010101" charset="-122"/>
                    <a:cs typeface="Cambria Math" panose="02040503050406030204" pitchFamily="18" charset="0"/>
                    <a:sym typeface="+mn-ea"/>
                  </a:rPr>
                  <a:t>。</a:t>
                </a:r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buFont typeface="Wingdings" panose="05000000000000000000" charset="0"/>
                  <a:buChar char="u"/>
                </a:pPr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叠加原理可用判断偏微分方程是否线性！！！</a:t>
                </a:r>
              </a:p>
              <a:p>
                <a:pPr indent="0" fontAlgn="auto">
                  <a:lnSpc>
                    <a:spcPct val="150000"/>
                  </a:lnSpc>
                  <a:buFont typeface="Wingdings" panose="05000000000000000000" charset="0"/>
                  <a:buNone/>
                </a:pPr>
                <a:endParaRPr lang="zh-CN" altLang="en-US" sz="2000" dirty="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" y="886460"/>
                <a:ext cx="12117070" cy="443992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/>
          <p:cNvSpPr/>
          <p:nvPr/>
        </p:nvSpPr>
        <p:spPr>
          <a:xfrm>
            <a:off x="2264291" y="2255429"/>
            <a:ext cx="3026165" cy="60579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980940" y="3010535"/>
            <a:ext cx="2242820" cy="61468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u</a:t>
            </a:r>
            <a:r>
              <a:rPr lang="zh-CN" altLang="en-US"/>
              <a:t>是该函数项级数的</a:t>
            </a:r>
          </a:p>
          <a:p>
            <a:pPr algn="ctr"/>
            <a:r>
              <a:rPr lang="zh-CN" altLang="en-US">
                <a:solidFill>
                  <a:srgbClr val="FF0000"/>
                </a:solidFill>
              </a:rPr>
              <a:t>和函数</a:t>
            </a:r>
          </a:p>
        </p:txBody>
      </p:sp>
      <p:sp>
        <p:nvSpPr>
          <p:cNvPr id="15" name="矩形 14"/>
          <p:cNvSpPr/>
          <p:nvPr/>
        </p:nvSpPr>
        <p:spPr>
          <a:xfrm>
            <a:off x="6052456" y="2294255"/>
            <a:ext cx="2051605" cy="487998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741285" y="3010535"/>
            <a:ext cx="3484245" cy="927735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/>
              <a:t>证明该收敛级数为一致收敛，且逐项求导后的级数收敛于和函数的导数</a:t>
            </a:r>
            <a:endParaRPr lang="zh-CN">
              <a:solidFill>
                <a:srgbClr val="FF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33550" y="2900045"/>
            <a:ext cx="3125426" cy="60579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094230" y="3590290"/>
            <a:ext cx="2242820" cy="614680"/>
          </a:xfrm>
          <a:prstGeom prst="rect">
            <a:avLst/>
          </a:prstGeom>
          <a:gradFill>
            <a:gsLst>
              <a:gs pos="50000">
                <a:srgbClr val="97C8E1"/>
              </a:gs>
              <a:gs pos="0">
                <a:srgbClr val="BADAEB"/>
              </a:gs>
              <a:gs pos="100000">
                <a:srgbClr val="74B5D6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/>
              <a:t>线性算符的性质</a:t>
            </a:r>
            <a:endParaRPr lang="zh-CN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98425" y="-18097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157480" y="764540"/>
            <a:ext cx="52120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数学物理方法的内涵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1"/>
          </p:nvPr>
        </p:nvSpPr>
        <p:spPr>
          <a:xfrm>
            <a:off x="457200" y="1552575"/>
            <a:ext cx="11285855" cy="481457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</p:spPr>
        <p:txBody>
          <a:bodyPr/>
          <a:lstStyle/>
          <a:p>
            <a:r>
              <a:rPr lang="zh-CN" altLang="en-US" sz="2400" dirty="0"/>
              <a:t>将数学思想方法应用于现代高新技术专业领域，并构建成典型的数学物理模型和解决问题的方法，从而形成了科学研究中实用性很强的</a:t>
            </a:r>
            <a:r>
              <a:rPr lang="zh-CN" altLang="en-US" sz="2400" b="1" dirty="0">
                <a:solidFill>
                  <a:srgbClr val="C00000"/>
                </a:solidFill>
              </a:rPr>
              <a:t>数学物理方法</a:t>
            </a:r>
            <a:r>
              <a:rPr lang="zh-CN" altLang="en-US" sz="2800" b="1" dirty="0">
                <a:solidFill>
                  <a:srgbClr val="C00000"/>
                </a:solidFill>
              </a:rPr>
              <a:t>。</a:t>
            </a:r>
          </a:p>
          <a:p>
            <a:endParaRPr lang="zh-CN" altLang="en-US" sz="2800" b="1" dirty="0">
              <a:solidFill>
                <a:srgbClr val="C00000"/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590" y="2688590"/>
            <a:ext cx="7978775" cy="359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98425" y="-18097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157480" y="764540"/>
            <a:ext cx="24180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参考书目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630" y="1532255"/>
            <a:ext cx="6229350" cy="46462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6988810" y="2287270"/>
            <a:ext cx="4556125" cy="26765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800"/>
              <a:t>B</a:t>
            </a:r>
            <a:r>
              <a:rPr lang="zh-CN" altLang="en-US" sz="2800"/>
              <a:t>站：</a:t>
            </a:r>
          </a:p>
          <a:p>
            <a:pPr fontAlgn="auto">
              <a:lnSpc>
                <a:spcPct val="150000"/>
              </a:lnSpc>
            </a:pPr>
            <a:r>
              <a:rPr lang="zh-CN" altLang="en-US" sz="2800"/>
              <a:t>北京大学</a:t>
            </a:r>
            <a:r>
              <a:rPr lang="en-US" altLang="zh-CN" sz="2800"/>
              <a:t>--</a:t>
            </a:r>
            <a:r>
              <a:rPr lang="zh-CN" altLang="en-US" sz="2800"/>
              <a:t>数学物理方法</a:t>
            </a:r>
          </a:p>
          <a:p>
            <a:pPr fontAlgn="auto">
              <a:lnSpc>
                <a:spcPct val="150000"/>
              </a:lnSpc>
            </a:pPr>
            <a:r>
              <a:rPr lang="zh-CN" altLang="en-US" sz="2800"/>
              <a:t>武汉大学</a:t>
            </a:r>
            <a:r>
              <a:rPr lang="en-US" altLang="zh-CN" sz="2800"/>
              <a:t>--</a:t>
            </a:r>
            <a:r>
              <a:rPr lang="zh-CN" altLang="en-US" sz="2800"/>
              <a:t>数学物理方法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sz="2800"/>
              <a:t>（国家级精品课程）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98425" y="-18097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157480" y="764540"/>
            <a:ext cx="24180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主要内容</a:t>
            </a:r>
          </a:p>
        </p:txBody>
      </p:sp>
      <p:pic>
        <p:nvPicPr>
          <p:cNvPr id="4099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6845" y="903605"/>
            <a:ext cx="8527415" cy="54241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102235" y="-22288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450590" y="1122680"/>
            <a:ext cx="49669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/>
              <a:t>内</a:t>
            </a:r>
            <a:r>
              <a:rPr lang="en-US" altLang="zh-CN" sz="3600" b="1"/>
              <a:t>   </a:t>
            </a:r>
            <a:r>
              <a:rPr lang="zh-CN" altLang="en-US" sz="3600" b="1"/>
              <a:t>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49400" y="1890395"/>
            <a:ext cx="96850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3200" b="1"/>
              <a:t>1.1   基本方程的建立 </a:t>
            </a:r>
            <a:r>
              <a:rPr lang="zh-CN" altLang="en-US" sz="3200" b="1"/>
              <a:t>（</a:t>
            </a:r>
            <a:r>
              <a:rPr lang="en-US" altLang="zh-CN" sz="3200" b="1"/>
              <a:t>2</a:t>
            </a:r>
            <a:r>
              <a:rPr lang="zh-CN" altLang="en-US" sz="3200" b="1"/>
              <a:t>学时）</a:t>
            </a:r>
            <a:endParaRPr lang="en-US" altLang="zh-CN" sz="3200" b="1"/>
          </a:p>
          <a:p>
            <a:pPr fontAlgn="auto">
              <a:lnSpc>
                <a:spcPct val="150000"/>
              </a:lnSpc>
            </a:pPr>
            <a:r>
              <a:rPr lang="en-US" altLang="zh-CN" sz="3200"/>
              <a:t>1.2   初始条件与边界条件 </a:t>
            </a:r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学时）</a:t>
            </a:r>
            <a:endParaRPr lang="en-US" altLang="zh-CN" sz="3200"/>
          </a:p>
          <a:p>
            <a:pPr fontAlgn="auto">
              <a:lnSpc>
                <a:spcPct val="150000"/>
              </a:lnSpc>
            </a:pPr>
            <a:r>
              <a:rPr lang="en-US" altLang="zh-CN" sz="3200"/>
              <a:t>1.3   定解问题的提法 </a:t>
            </a:r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学时）</a:t>
            </a:r>
            <a:endParaRPr lang="en-US" altLang="zh-CN" sz="3200"/>
          </a:p>
          <a:p>
            <a:pPr fontAlgn="auto">
              <a:lnSpc>
                <a:spcPct val="150000"/>
              </a:lnSpc>
            </a:pPr>
            <a:r>
              <a:rPr lang="en-US" altLang="zh-CN" sz="3200"/>
              <a:t>1.4   习题课 </a:t>
            </a:r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1</a:t>
            </a:r>
            <a:r>
              <a:rPr lang="zh-CN" altLang="en-US" sz="3200">
                <a:sym typeface="+mn-ea"/>
              </a:rPr>
              <a:t>学时）</a:t>
            </a:r>
            <a:endParaRPr lang="en-US" altLang="zh-CN" sz="3200"/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26" name="组合 34"/>
          <p:cNvGrpSpPr/>
          <p:nvPr/>
        </p:nvGrpSpPr>
        <p:grpSpPr>
          <a:xfrm>
            <a:off x="42545" y="-267335"/>
            <a:ext cx="7947025" cy="7080250"/>
            <a:chOff x="154" y="-285"/>
            <a:chExt cx="12517" cy="11150"/>
          </a:xfrm>
        </p:grpSpPr>
        <p:pic>
          <p:nvPicPr>
            <p:cNvPr id="5" name="图片 4" descr="011"/>
            <p:cNvPicPr>
              <a:picLocks noChangeAspect="1"/>
            </p:cNvPicPr>
            <p:nvPr/>
          </p:nvPicPr>
          <p:blipFill>
            <a:blip r:embed="rId3">
              <a:grayscl/>
              <a:lum bright="70000" contrast="-70000"/>
            </a:blip>
            <a:stretch>
              <a:fillRect/>
            </a:stretch>
          </p:blipFill>
          <p:spPr>
            <a:xfrm>
              <a:off x="154" y="2593"/>
              <a:ext cx="12318" cy="8273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8000"/>
                </a:srgbClr>
              </a:outerShdw>
              <a:softEdge rad="317500"/>
            </a:effectLst>
          </p:spPr>
        </p:pic>
        <p:sp>
          <p:nvSpPr>
            <p:cNvPr id="31" name="新月形 30"/>
            <p:cNvSpPr/>
            <p:nvPr/>
          </p:nvSpPr>
          <p:spPr>
            <a:xfrm rot="8280000">
              <a:off x="7645" y="-285"/>
              <a:ext cx="5026" cy="9041"/>
            </a:xfrm>
            <a:prstGeom prst="moon">
              <a:avLst>
                <a:gd name="adj" fmla="val 78546"/>
              </a:avLst>
            </a:prstGeom>
            <a:solidFill>
              <a:schemeClr val="bg1"/>
            </a:solidFill>
            <a:ln>
              <a:noFill/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03425" name="图片 33"/>
          <p:cNvPicPr>
            <a:picLocks noChangeAspect="1"/>
          </p:cNvPicPr>
          <p:nvPr/>
        </p:nvPicPr>
        <p:blipFill>
          <a:blip r:embed="rId4" cstate="print">
            <a:grayscl/>
            <a:lum bright="70001" contrast="-70000"/>
          </a:blip>
          <a:srcRect l="54439" t="44122" r="17995" b="21957"/>
          <a:stretch>
            <a:fillRect/>
          </a:stretch>
        </p:blipFill>
        <p:spPr>
          <a:xfrm>
            <a:off x="10593388" y="0"/>
            <a:ext cx="1570037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/>
        </p:nvSpPr>
        <p:spPr>
          <a:xfrm>
            <a:off x="0" y="644525"/>
            <a:ext cx="12204700" cy="71438"/>
          </a:xfrm>
          <a:prstGeom prst="rect">
            <a:avLst/>
          </a:prstGeom>
          <a:solidFill>
            <a:srgbClr val="054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3432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74613"/>
            <a:ext cx="2508250" cy="5762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" name="组合 24"/>
          <p:cNvGrpSpPr/>
          <p:nvPr/>
        </p:nvGrpSpPr>
        <p:grpSpPr>
          <a:xfrm>
            <a:off x="0" y="6440488"/>
            <a:ext cx="12204700" cy="44450"/>
            <a:chOff x="1" y="4841140"/>
            <a:chExt cx="9169388" cy="41147"/>
          </a:xfrm>
        </p:grpSpPr>
        <p:sp>
          <p:nvSpPr>
            <p:cNvPr id="32" name="矩形 31"/>
            <p:cNvSpPr/>
            <p:nvPr/>
          </p:nvSpPr>
          <p:spPr>
            <a:xfrm>
              <a:off x="1" y="4841140"/>
              <a:ext cx="5939588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54597" y="4841140"/>
              <a:ext cx="914792" cy="41147"/>
            </a:xfrm>
            <a:prstGeom prst="rect">
              <a:avLst/>
            </a:prstGeom>
            <a:solidFill>
              <a:srgbClr val="054A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34" name="图片 10" descr="logoteache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73" y="6106045"/>
            <a:ext cx="3078744" cy="7073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4130" y="597535"/>
            <a:ext cx="96850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1.1 基本方程的建立</a:t>
            </a:r>
            <a:r>
              <a:rPr lang="en-US" alt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p:sp>
        <p:nvSpPr>
          <p:cNvPr id="57372" name="Rectangle 28"/>
          <p:cNvSpPr>
            <a:spLocks noChangeArrowheads="1"/>
          </p:cNvSpPr>
          <p:nvPr/>
        </p:nvSpPr>
        <p:spPr bwMode="auto">
          <a:xfrm>
            <a:off x="3346768" y="74613"/>
            <a:ext cx="6504940" cy="58356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i="0" u="none" strike="noStrike" kern="1200" cap="none" spc="0" normalizeH="0" baseline="0">
                <a:cs typeface="+mn-cs"/>
              </a:rPr>
              <a:t>第一章  典型方程和定解条件的推导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95" y="1334770"/>
            <a:ext cx="121399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黑体" panose="02010609060101010101" charset="-122"/>
                <a:ea typeface="黑体" panose="02010609060101010101" charset="-122"/>
              </a:rPr>
              <a:t>基本的数学物理方程：</a:t>
            </a:r>
          </a:p>
          <a:p>
            <a:pPr fontAlgn="auto">
              <a:lnSpc>
                <a:spcPct val="150000"/>
              </a:lnSpc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</a:rPr>
              <a:t>  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基于弦振动问题的</a:t>
            </a:r>
            <a:r>
              <a:rPr lang="zh-CN" altLang="en-US" sz="2000">
                <a:solidFill>
                  <a:srgbClr val="FF0000"/>
                </a:solidFill>
                <a:uFillTx/>
                <a:latin typeface="黑体" panose="02010609060101010101" charset="-122"/>
                <a:ea typeface="黑体" panose="02010609060101010101" charset="-122"/>
              </a:rPr>
              <a:t>波动方程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2000">
                <a:solidFill>
                  <a:srgbClr val="FF0000"/>
                </a:solidFill>
                <a:uFillTx/>
                <a:latin typeface="黑体" panose="02010609060101010101" charset="-122"/>
                <a:ea typeface="黑体" panose="02010609060101010101" charset="-122"/>
              </a:rPr>
              <a:t>热传导方程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、描述多维系统稳态温度分布及电磁空间分布的</a:t>
            </a:r>
            <a:r>
              <a:rPr lang="zh-CN" altLang="en-US" sz="2000">
                <a:solidFill>
                  <a:srgbClr val="FF0000"/>
                </a:solidFill>
                <a:uFillTx/>
                <a:latin typeface="黑体" panose="02010609060101010101" charset="-122"/>
                <a:ea typeface="黑体" panose="02010609060101010101" charset="-122"/>
              </a:rPr>
              <a:t>拉普拉斯方程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130" y="2612390"/>
            <a:ext cx="12084050" cy="2953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黑体" panose="02010609060101010101" charset="-122"/>
                <a:ea typeface="黑体" panose="02010609060101010101" charset="-122"/>
              </a:rPr>
              <a:t>导出方程的步骤：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）确定所研究的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物理量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；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2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）建立适当的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坐标系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；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3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）划出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研究单元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，根据物理定律写出该单元与临近单元的相互作用，分析该相互作用在一个短时间内对所研究物理量的影响，表达为数学式；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4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）简化整理，得到方程。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JiYzRjZDg4ODIxMmZkMzVjYzYxNzIzMDEwYjJjY2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6d09098-1d22-48eb-85e7-a0633df5b7eb}"/>
  <p:tag name="TABLE_ENDDRAG_ORIGIN_RECT" val="730*187"/>
  <p:tag name="TABLE_ENDDRAG_RECT" val="126*308*730*18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97d3f07-bfa0-4583-abb6-5c71a01def4a}"/>
  <p:tag name="TABLE_ENDDRAG_ORIGIN_RECT" val="595*243"/>
  <p:tag name="TABLE_ENDDRAG_RECT" val="171*126*595*24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indent="457200" fontAlgn="auto">
          <a:lnSpc>
            <a:spcPct val="150000"/>
          </a:lnSpc>
          <a:buFont typeface="Wingdings" panose="05000000000000000000" charset="0"/>
          <a:buNone/>
          <a:defRPr lang="zh-CN" altLang="en-US" sz="2000">
            <a:latin typeface="黑体" panose="02010609060101010101" charset="-122"/>
            <a:ea typeface="黑体" panose="02010609060101010101" charset="-122"/>
            <a:sym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3790</Words>
  <Application>Microsoft Office PowerPoint</Application>
  <PresentationFormat>宽屏</PresentationFormat>
  <Paragraphs>500</Paragraphs>
  <Slides>41</Slides>
  <Notes>41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1" baseType="lpstr">
      <vt:lpstr>黑体</vt:lpstr>
      <vt:lpstr>华文中宋</vt:lpstr>
      <vt:lpstr>宋体</vt:lpstr>
      <vt:lpstr>微软雅黑</vt:lpstr>
      <vt:lpstr>Arial</vt:lpstr>
      <vt:lpstr>Calibri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苏 有琦</cp:lastModifiedBy>
  <cp:revision>312</cp:revision>
  <dcterms:created xsi:type="dcterms:W3CDTF">2019-06-19T02:08:00Z</dcterms:created>
  <dcterms:modified xsi:type="dcterms:W3CDTF">2023-09-04T09:57:40Z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ICV">
    <vt:lpwstr>9AF59A36FD9147D8B3931A7A2C2ADC60</vt:lpwstr>
  </property>
</Properties>
</file>